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9"/>
  </p:notesMasterIdLst>
  <p:sldIdLst>
    <p:sldId id="256" r:id="rId2"/>
    <p:sldId id="257" r:id="rId3"/>
    <p:sldId id="258" r:id="rId4"/>
    <p:sldId id="259"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9FF4BB8-10AC-4885-B9EC-E7136F3D0270}">
  <a:tblStyle styleId="{39FF4BB8-10AC-4885-B9EC-E7136F3D0270}" styleName="Table_0">
    <a:wholeTbl>
      <a:tcTxStyle>
        <a:font>
          <a:latin typeface="Arial"/>
          <a:ea typeface="Arial"/>
          <a:cs typeface="Arial"/>
        </a:font>
        <a:srgbClr val="000000"/>
      </a:tcTxStyle>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68"/>
    <p:restoredTop sz="93300"/>
  </p:normalViewPr>
  <p:slideViewPr>
    <p:cSldViewPr snapToGrid="0" snapToObjects="1">
      <p:cViewPr varScale="1">
        <p:scale>
          <a:sx n="82" d="100"/>
          <a:sy n="82" d="100"/>
        </p:scale>
        <p:origin x="21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04655093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Shape 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 name="Shape 5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490411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 name="Shape 13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833831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526012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657144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 name="Shape 16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911773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879409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 name="Shape 17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053196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 name="Shape 18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60986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015605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098166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409096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 name="Shape 8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34308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79757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827000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680891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588332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 name="Shape 1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097936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dk1"/>
        </a:solidFill>
        <a:effectLst/>
      </p:bgPr>
    </p:bg>
    <p:spTree>
      <p:nvGrpSpPr>
        <p:cNvPr id="1" name="Shape 9"/>
        <p:cNvGrpSpPr/>
        <p:nvPr/>
      </p:nvGrpSpPr>
      <p:grpSpPr>
        <a:xfrm>
          <a:off x="0" y="0"/>
          <a:ext cx="0" cy="0"/>
          <a:chOff x="0" y="0"/>
          <a:chExt cx="0" cy="0"/>
        </a:xfrm>
      </p:grpSpPr>
      <p:sp>
        <p:nvSpPr>
          <p:cNvPr id="10" name="Shape 10"/>
          <p:cNvSpPr/>
          <p:nvPr/>
        </p:nvSpPr>
        <p:spPr>
          <a:xfrm>
            <a:off x="0" y="0"/>
            <a:ext cx="9144000" cy="34290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11"/>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endParaRPr/>
          </a:p>
        </p:txBody>
      </p:sp>
      <p:sp>
        <p:nvSpPr>
          <p:cNvPr id="12" name="Shape 12"/>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lstStyle>
            <a:lvl1pPr lvl="0" algn="ctr">
              <a:lnSpc>
                <a:spcPct val="100000"/>
              </a:lnSpc>
              <a:spcBef>
                <a:spcPts val="0"/>
              </a:spcBef>
              <a:spcAft>
                <a:spcPts val="0"/>
              </a:spcAft>
              <a:buClr>
                <a:schemeClr val="accent1"/>
              </a:buClr>
              <a:buSzPts val="2100"/>
              <a:buNone/>
              <a:defRPr sz="2100" b="1">
                <a:solidFill>
                  <a:schemeClr val="accent1"/>
                </a:solidFill>
              </a:defRPr>
            </a:lvl1pPr>
            <a:lvl2pPr lvl="1" algn="ctr">
              <a:lnSpc>
                <a:spcPct val="100000"/>
              </a:lnSpc>
              <a:spcBef>
                <a:spcPts val="0"/>
              </a:spcBef>
              <a:spcAft>
                <a:spcPts val="0"/>
              </a:spcAft>
              <a:buClr>
                <a:schemeClr val="accent1"/>
              </a:buClr>
              <a:buSzPts val="2100"/>
              <a:buNone/>
              <a:defRPr sz="2100" b="1">
                <a:solidFill>
                  <a:schemeClr val="accent1"/>
                </a:solidFill>
              </a:defRPr>
            </a:lvl2pPr>
            <a:lvl3pPr lvl="2" algn="ctr">
              <a:lnSpc>
                <a:spcPct val="100000"/>
              </a:lnSpc>
              <a:spcBef>
                <a:spcPts val="0"/>
              </a:spcBef>
              <a:spcAft>
                <a:spcPts val="0"/>
              </a:spcAft>
              <a:buClr>
                <a:schemeClr val="accent1"/>
              </a:buClr>
              <a:buSzPts val="2100"/>
              <a:buNone/>
              <a:defRPr sz="2100" b="1">
                <a:solidFill>
                  <a:schemeClr val="accent1"/>
                </a:solidFill>
              </a:defRPr>
            </a:lvl3pPr>
            <a:lvl4pPr lvl="3" algn="ctr">
              <a:lnSpc>
                <a:spcPct val="100000"/>
              </a:lnSpc>
              <a:spcBef>
                <a:spcPts val="0"/>
              </a:spcBef>
              <a:spcAft>
                <a:spcPts val="0"/>
              </a:spcAft>
              <a:buClr>
                <a:schemeClr val="accent1"/>
              </a:buClr>
              <a:buSzPts val="2100"/>
              <a:buNone/>
              <a:defRPr sz="2100" b="1">
                <a:solidFill>
                  <a:schemeClr val="accent1"/>
                </a:solidFill>
              </a:defRPr>
            </a:lvl4pPr>
            <a:lvl5pPr lvl="4" algn="ctr">
              <a:lnSpc>
                <a:spcPct val="100000"/>
              </a:lnSpc>
              <a:spcBef>
                <a:spcPts val="0"/>
              </a:spcBef>
              <a:spcAft>
                <a:spcPts val="0"/>
              </a:spcAft>
              <a:buClr>
                <a:schemeClr val="accent1"/>
              </a:buClr>
              <a:buSzPts val="2100"/>
              <a:buNone/>
              <a:defRPr sz="2100" b="1">
                <a:solidFill>
                  <a:schemeClr val="accent1"/>
                </a:solidFill>
              </a:defRPr>
            </a:lvl5pPr>
            <a:lvl6pPr lvl="5" algn="ctr">
              <a:lnSpc>
                <a:spcPct val="100000"/>
              </a:lnSpc>
              <a:spcBef>
                <a:spcPts val="0"/>
              </a:spcBef>
              <a:spcAft>
                <a:spcPts val="0"/>
              </a:spcAft>
              <a:buClr>
                <a:schemeClr val="accent1"/>
              </a:buClr>
              <a:buSzPts val="2100"/>
              <a:buNone/>
              <a:defRPr sz="2100" b="1">
                <a:solidFill>
                  <a:schemeClr val="accent1"/>
                </a:solidFill>
              </a:defRPr>
            </a:lvl6pPr>
            <a:lvl7pPr lvl="6" algn="ctr">
              <a:lnSpc>
                <a:spcPct val="100000"/>
              </a:lnSpc>
              <a:spcBef>
                <a:spcPts val="0"/>
              </a:spcBef>
              <a:spcAft>
                <a:spcPts val="0"/>
              </a:spcAft>
              <a:buClr>
                <a:schemeClr val="accent1"/>
              </a:buClr>
              <a:buSzPts val="2100"/>
              <a:buNone/>
              <a:defRPr sz="2100" b="1">
                <a:solidFill>
                  <a:schemeClr val="accent1"/>
                </a:solidFill>
              </a:defRPr>
            </a:lvl7pPr>
            <a:lvl8pPr lvl="7" algn="ctr">
              <a:lnSpc>
                <a:spcPct val="100000"/>
              </a:lnSpc>
              <a:spcBef>
                <a:spcPts val="0"/>
              </a:spcBef>
              <a:spcAft>
                <a:spcPts val="0"/>
              </a:spcAft>
              <a:buClr>
                <a:schemeClr val="accent1"/>
              </a:buClr>
              <a:buSzPts val="2100"/>
              <a:buNone/>
              <a:defRPr sz="2100" b="1">
                <a:solidFill>
                  <a:schemeClr val="accent1"/>
                </a:solidFill>
              </a:defRPr>
            </a:lvl8pPr>
            <a:lvl9pPr lvl="8" algn="ctr">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13" name="Shape 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0"/>
        <p:cNvGrpSpPr/>
        <p:nvPr/>
      </p:nvGrpSpPr>
      <p:grpSpPr>
        <a:xfrm>
          <a:off x="0" y="0"/>
          <a:ext cx="0" cy="0"/>
          <a:chOff x="0" y="0"/>
          <a:chExt cx="0" cy="0"/>
        </a:xfrm>
      </p:grpSpPr>
      <p:sp>
        <p:nvSpPr>
          <p:cNvPr id="51" name="Shape 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dk1"/>
        </a:solidFill>
        <a:effectLst/>
      </p:bgPr>
    </p:bg>
    <p:spTree>
      <p:nvGrpSpPr>
        <p:cNvPr id="1" name="Shape 14"/>
        <p:cNvGrpSpPr/>
        <p:nvPr/>
      </p:nvGrpSpPr>
      <p:grpSpPr>
        <a:xfrm>
          <a:off x="0" y="0"/>
          <a:ext cx="0" cy="0"/>
          <a:chOff x="0" y="0"/>
          <a:chExt cx="0" cy="0"/>
        </a:xfrm>
      </p:grpSpPr>
      <p:sp>
        <p:nvSpPr>
          <p:cNvPr id="15" name="Shape 15"/>
          <p:cNvSpPr txBox="1">
            <a:spLocks noGrp="1"/>
          </p:cNvSpPr>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 name="Shape 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9" name="Shape 19"/>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0" name="Shape 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Shape 23"/>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Shape 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8" name="Shape 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a:endParaRPr/>
          </a:p>
        </p:txBody>
      </p:sp>
      <p:sp>
        <p:nvSpPr>
          <p:cNvPr id="31" name="Shape 31"/>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2" name="Shape 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6"/>
        <p:cNvGrpSpPr/>
        <p:nvPr/>
      </p:nvGrpSpPr>
      <p:grpSpPr>
        <a:xfrm>
          <a:off x="0" y="0"/>
          <a:ext cx="0" cy="0"/>
          <a:chOff x="0" y="0"/>
          <a:chExt cx="0" cy="0"/>
        </a:xfrm>
      </p:grpSpPr>
      <p:sp>
        <p:nvSpPr>
          <p:cNvPr id="37" name="Shape 37"/>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38" name="Shape 38"/>
          <p:cNvCxnSpPr/>
          <p:nvPr/>
        </p:nvCxnSpPr>
        <p:spPr>
          <a:xfrm>
            <a:off x="5029675" y="4495500"/>
            <a:ext cx="468300" cy="0"/>
          </a:xfrm>
          <a:prstGeom prst="straightConnector1">
            <a:avLst/>
          </a:prstGeom>
          <a:noFill/>
          <a:ln w="28575" cap="flat" cmpd="sng">
            <a:solidFill>
              <a:schemeClr val="lt1"/>
            </a:solidFill>
            <a:prstDash val="solid"/>
            <a:round/>
            <a:headEnd type="none" w="med" len="med"/>
            <a:tailEnd type="none" w="med" len="med"/>
          </a:ln>
        </p:spPr>
      </p:cxnSp>
      <p:sp>
        <p:nvSpPr>
          <p:cNvPr id="39" name="Shape 3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40" name="Shape 40"/>
          <p:cNvSpPr txBox="1">
            <a:spLocks noGrp="1"/>
          </p:cNvSpPr>
          <p:nvPr>
            <p:ph type="subTitle" idx="1"/>
          </p:nvPr>
        </p:nvSpPr>
        <p:spPr>
          <a:xfrm>
            <a:off x="265500" y="2845223"/>
            <a:ext cx="4045200" cy="1345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Shape 41"/>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accent1"/>
              </a:buClr>
              <a:buSzPts val="1800"/>
              <a:buChar char="●"/>
              <a:defRPr>
                <a:solidFill>
                  <a:schemeClr val="accent1"/>
                </a:solidFill>
                <a:highlight>
                  <a:schemeClr val="lt1"/>
                </a:highlight>
              </a:defRPr>
            </a:lvl1pPr>
            <a:lvl2pPr marL="914400" lvl="1" indent="-317500">
              <a:spcBef>
                <a:spcPts val="1600"/>
              </a:spcBef>
              <a:spcAft>
                <a:spcPts val="0"/>
              </a:spcAft>
              <a:buClr>
                <a:schemeClr val="accent1"/>
              </a:buClr>
              <a:buSzPts val="1400"/>
              <a:buChar char="○"/>
              <a:defRPr>
                <a:solidFill>
                  <a:schemeClr val="accent1"/>
                </a:solidFill>
                <a:highlight>
                  <a:schemeClr val="lt1"/>
                </a:highlight>
              </a:defRPr>
            </a:lvl2pPr>
            <a:lvl3pPr marL="1371600" lvl="2" indent="-317500">
              <a:spcBef>
                <a:spcPts val="1600"/>
              </a:spcBef>
              <a:spcAft>
                <a:spcPts val="0"/>
              </a:spcAft>
              <a:buClr>
                <a:schemeClr val="accent1"/>
              </a:buClr>
              <a:buSzPts val="1400"/>
              <a:buChar char="■"/>
              <a:defRPr>
                <a:solidFill>
                  <a:schemeClr val="accent1"/>
                </a:solidFill>
                <a:highlight>
                  <a:schemeClr val="lt1"/>
                </a:highlight>
              </a:defRPr>
            </a:lvl3pPr>
            <a:lvl4pPr marL="1828800" lvl="3" indent="-317500">
              <a:spcBef>
                <a:spcPts val="1600"/>
              </a:spcBef>
              <a:spcAft>
                <a:spcPts val="0"/>
              </a:spcAft>
              <a:buClr>
                <a:schemeClr val="accent1"/>
              </a:buClr>
              <a:buSzPts val="1400"/>
              <a:buChar char="●"/>
              <a:defRPr>
                <a:solidFill>
                  <a:schemeClr val="accent1"/>
                </a:solidFill>
                <a:highlight>
                  <a:schemeClr val="lt1"/>
                </a:highlight>
              </a:defRPr>
            </a:lvl4pPr>
            <a:lvl5pPr marL="2286000" lvl="4" indent="-317500">
              <a:spcBef>
                <a:spcPts val="1600"/>
              </a:spcBef>
              <a:spcAft>
                <a:spcPts val="0"/>
              </a:spcAft>
              <a:buClr>
                <a:schemeClr val="accent1"/>
              </a:buClr>
              <a:buSzPts val="1400"/>
              <a:buChar char="○"/>
              <a:defRPr>
                <a:solidFill>
                  <a:schemeClr val="accent1"/>
                </a:solidFill>
                <a:highlight>
                  <a:schemeClr val="lt1"/>
                </a:highlight>
              </a:defRPr>
            </a:lvl5pPr>
            <a:lvl6pPr marL="2743200" lvl="5" indent="-317500">
              <a:spcBef>
                <a:spcPts val="1600"/>
              </a:spcBef>
              <a:spcAft>
                <a:spcPts val="0"/>
              </a:spcAft>
              <a:buClr>
                <a:schemeClr val="accent1"/>
              </a:buClr>
              <a:buSzPts val="1400"/>
              <a:buChar char="■"/>
              <a:defRPr>
                <a:solidFill>
                  <a:schemeClr val="accent1"/>
                </a:solidFill>
                <a:highlight>
                  <a:schemeClr val="lt1"/>
                </a:highlight>
              </a:defRPr>
            </a:lvl6pPr>
            <a:lvl7pPr marL="3200400" lvl="6" indent="-317500">
              <a:spcBef>
                <a:spcPts val="1600"/>
              </a:spcBef>
              <a:spcAft>
                <a:spcPts val="0"/>
              </a:spcAft>
              <a:buClr>
                <a:schemeClr val="accent1"/>
              </a:buClr>
              <a:buSzPts val="1400"/>
              <a:buChar char="●"/>
              <a:defRPr>
                <a:solidFill>
                  <a:schemeClr val="accent1"/>
                </a:solidFill>
                <a:highlight>
                  <a:schemeClr val="lt1"/>
                </a:highlight>
              </a:defRPr>
            </a:lvl7pPr>
            <a:lvl8pPr marL="3657600" lvl="7" indent="-317500">
              <a:spcBef>
                <a:spcPts val="1600"/>
              </a:spcBef>
              <a:spcAft>
                <a:spcPts val="0"/>
              </a:spcAft>
              <a:buClr>
                <a:schemeClr val="accent1"/>
              </a:buClr>
              <a:buSzPts val="1400"/>
              <a:buChar char="○"/>
              <a:defRPr>
                <a:solidFill>
                  <a:schemeClr val="accent1"/>
                </a:solidFill>
                <a:highlight>
                  <a:schemeClr val="lt1"/>
                </a:highlight>
              </a:defRPr>
            </a:lvl8pPr>
            <a:lvl9pPr marL="4114800" lvl="8" indent="-317500">
              <a:spcBef>
                <a:spcPts val="1600"/>
              </a:spcBef>
              <a:spcAft>
                <a:spcPts val="1600"/>
              </a:spcAft>
              <a:buClr>
                <a:schemeClr val="accent1"/>
              </a:buClr>
              <a:buSzPts val="1400"/>
              <a:buChar char="■"/>
              <a:defRPr>
                <a:solidFill>
                  <a:schemeClr val="accent1"/>
                </a:solidFill>
                <a:highlight>
                  <a:schemeClr val="lt1"/>
                </a:highlight>
              </a:defRPr>
            </a:lvl9pPr>
          </a:lstStyle>
          <a:p>
            <a:endParaRPr/>
          </a:p>
        </p:txBody>
      </p:sp>
      <p:sp>
        <p:nvSpPr>
          <p:cNvPr id="42" name="Shape 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aption">
    <p:spTree>
      <p:nvGrpSpPr>
        <p:cNvPr id="1" name="Shape 43"/>
        <p:cNvGrpSpPr/>
        <p:nvPr/>
      </p:nvGrpSpPr>
      <p:grpSpPr>
        <a:xfrm>
          <a:off x="0" y="0"/>
          <a:ext cx="0" cy="0"/>
          <a:chOff x="0" y="0"/>
          <a:chExt cx="0" cy="0"/>
        </a:xfrm>
      </p:grpSpPr>
      <p:sp>
        <p:nvSpPr>
          <p:cNvPr id="44" name="Shape 44"/>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45" name="Shape 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ig number">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311700" y="1240275"/>
            <a:ext cx="8520600" cy="1981800"/>
          </a:xfrm>
          <a:prstGeom prst="rect">
            <a:avLst/>
          </a:prstGeom>
        </p:spPr>
        <p:txBody>
          <a:bodyPr spcFirstLastPara="1" wrap="square" lIns="91425" tIns="91425" rIns="91425" bIns="91425" anchor="b" anchorCtr="0"/>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endParaRPr/>
          </a:p>
        </p:txBody>
      </p:sp>
      <p:sp>
        <p:nvSpPr>
          <p:cNvPr id="48" name="Shape 48"/>
          <p:cNvSpPr txBox="1">
            <a:spLocks noGrp="1"/>
          </p:cNvSpPr>
          <p:nvPr>
            <p:ph type="body" idx="1"/>
          </p:nvPr>
        </p:nvSpPr>
        <p:spPr>
          <a:xfrm>
            <a:off x="311700" y="33046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a:spcBef>
                <a:spcPts val="1600"/>
              </a:spcBef>
              <a:spcAft>
                <a:spcPts val="0"/>
              </a:spcAft>
              <a:buClr>
                <a:schemeClr val="accent1"/>
              </a:buClr>
              <a:buSzPts val="1400"/>
              <a:buChar char="○"/>
              <a:defRPr>
                <a:solidFill>
                  <a:schemeClr val="accent1"/>
                </a:solidFill>
                <a:highlight>
                  <a:schemeClr val="dk1"/>
                </a:highlight>
              </a:defRPr>
            </a:lvl2pPr>
            <a:lvl3pPr marL="1371600" lvl="2" indent="-317500" algn="ctr">
              <a:spcBef>
                <a:spcPts val="1600"/>
              </a:spcBef>
              <a:spcAft>
                <a:spcPts val="0"/>
              </a:spcAft>
              <a:buClr>
                <a:schemeClr val="accent1"/>
              </a:buClr>
              <a:buSzPts val="1400"/>
              <a:buChar char="■"/>
              <a:defRPr>
                <a:solidFill>
                  <a:schemeClr val="accent1"/>
                </a:solidFill>
                <a:highlight>
                  <a:schemeClr val="dk1"/>
                </a:highlight>
              </a:defRPr>
            </a:lvl3pPr>
            <a:lvl4pPr marL="1828800" lvl="3" indent="-317500" algn="ctr">
              <a:spcBef>
                <a:spcPts val="1600"/>
              </a:spcBef>
              <a:spcAft>
                <a:spcPts val="0"/>
              </a:spcAft>
              <a:buClr>
                <a:schemeClr val="accent1"/>
              </a:buClr>
              <a:buSzPts val="1400"/>
              <a:buChar char="●"/>
              <a:defRPr>
                <a:solidFill>
                  <a:schemeClr val="accent1"/>
                </a:solidFill>
                <a:highlight>
                  <a:schemeClr val="dk1"/>
                </a:highlight>
              </a:defRPr>
            </a:lvl4pPr>
            <a:lvl5pPr marL="2286000" lvl="4" indent="-317500" algn="ctr">
              <a:spcBef>
                <a:spcPts val="1600"/>
              </a:spcBef>
              <a:spcAft>
                <a:spcPts val="0"/>
              </a:spcAft>
              <a:buClr>
                <a:schemeClr val="accent1"/>
              </a:buClr>
              <a:buSzPts val="1400"/>
              <a:buChar char="○"/>
              <a:defRPr>
                <a:solidFill>
                  <a:schemeClr val="accent1"/>
                </a:solidFill>
                <a:highlight>
                  <a:schemeClr val="dk1"/>
                </a:highlight>
              </a:defRPr>
            </a:lvl5pPr>
            <a:lvl6pPr marL="2743200" lvl="5" indent="-317500" algn="ctr">
              <a:spcBef>
                <a:spcPts val="1600"/>
              </a:spcBef>
              <a:spcAft>
                <a:spcPts val="0"/>
              </a:spcAft>
              <a:buClr>
                <a:schemeClr val="accent1"/>
              </a:buClr>
              <a:buSzPts val="1400"/>
              <a:buChar char="■"/>
              <a:defRPr>
                <a:solidFill>
                  <a:schemeClr val="accent1"/>
                </a:solidFill>
                <a:highlight>
                  <a:schemeClr val="dk1"/>
                </a:highlight>
              </a:defRPr>
            </a:lvl6pPr>
            <a:lvl7pPr marL="3200400" lvl="6" indent="-317500" algn="ctr">
              <a:spcBef>
                <a:spcPts val="1600"/>
              </a:spcBef>
              <a:spcAft>
                <a:spcPts val="0"/>
              </a:spcAft>
              <a:buClr>
                <a:schemeClr val="accent1"/>
              </a:buClr>
              <a:buSzPts val="1400"/>
              <a:buChar char="●"/>
              <a:defRPr>
                <a:solidFill>
                  <a:schemeClr val="accent1"/>
                </a:solidFill>
                <a:highlight>
                  <a:schemeClr val="dk1"/>
                </a:highlight>
              </a:defRPr>
            </a:lvl7pPr>
            <a:lvl8pPr marL="3657600" lvl="7" indent="-317500" algn="ctr">
              <a:spcBef>
                <a:spcPts val="1600"/>
              </a:spcBef>
              <a:spcAft>
                <a:spcPts val="0"/>
              </a:spcAft>
              <a:buClr>
                <a:schemeClr val="accent1"/>
              </a:buClr>
              <a:buSzPts val="1400"/>
              <a:buChar char="○"/>
              <a:defRPr>
                <a:solidFill>
                  <a:schemeClr val="accent1"/>
                </a:solidFill>
                <a:highlight>
                  <a:schemeClr val="dk1"/>
                </a:highlight>
              </a:defRPr>
            </a:lvl8pPr>
            <a:lvl9pPr marL="4114800" lvl="8" indent="-317500" algn="ctr">
              <a:spcBef>
                <a:spcPts val="1600"/>
              </a:spcBef>
              <a:spcAft>
                <a:spcPts val="1600"/>
              </a:spcAft>
              <a:buClr>
                <a:schemeClr val="accent1"/>
              </a:buClr>
              <a:buSzPts val="1400"/>
              <a:buChar char="■"/>
              <a:defRPr>
                <a:solidFill>
                  <a:schemeClr val="accent1"/>
                </a:solidFill>
                <a:highlight>
                  <a:schemeClr val="dk1"/>
                </a:highlight>
              </a:defRPr>
            </a:lvl9pPr>
          </a:lstStyle>
          <a:p>
            <a:endParaRPr/>
          </a:p>
        </p:txBody>
      </p:sp>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Shape 7"/>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a:spcBef>
                <a:spcPts val="0"/>
              </a:spcBef>
              <a:spcAft>
                <a:spcPts val="0"/>
              </a:spcAft>
              <a:buNone/>
            </a:pPr>
            <a:fld id="{00000000-1234-1234-1234-123412341234}" type="slidenum">
              <a:rPr lang="en" sz="1000">
                <a:solidFill>
                  <a:schemeClr val="accent1"/>
                </a:solidFill>
                <a:latin typeface="Source Code Pro"/>
                <a:ea typeface="Source Code Pro"/>
                <a:cs typeface="Source Code Pro"/>
                <a:sym typeface="Source Code Pro"/>
              </a:rPr>
              <a:t>‹#›</a:t>
            </a:fld>
            <a:endParaRPr sz="1000">
              <a:solidFill>
                <a:schemeClr val="accent1"/>
              </a:solidFill>
              <a:latin typeface="Source Code Pro"/>
              <a:ea typeface="Source Code Pro"/>
              <a:cs typeface="Source Code Pro"/>
              <a:sym typeface="Source Code Pr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5" Type="http://schemas.openxmlformats.org/officeDocument/2006/relationships/image" Target="../media/image15.jp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5" Type="http://schemas.openxmlformats.org/officeDocument/2006/relationships/image" Target="../media/image18.jp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8.JP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22.jp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hyperlink" Target="mailto:Rachel.Denbo@apsva.us" TargetMode="External"/><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pn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g"/><Relationship Id="rId5" Type="http://schemas.openxmlformats.org/officeDocument/2006/relationships/image" Target="../media/image8.JP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Shape 56"/>
          <p:cNvSpPr txBox="1">
            <a:spLocks noGrp="1"/>
          </p:cNvSpPr>
          <p:nvPr>
            <p:ph type="ctrTitle"/>
          </p:nvPr>
        </p:nvSpPr>
        <p:spPr>
          <a:xfrm>
            <a:off x="311700" y="193925"/>
            <a:ext cx="8520600" cy="13002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sz="6000" dirty="0"/>
              <a:t>STEAM at </a:t>
            </a:r>
            <a:r>
              <a:rPr lang="en" sz="6000" dirty="0" smtClean="0"/>
              <a:t>Drew</a:t>
            </a:r>
            <a:endParaRPr sz="6000" dirty="0"/>
          </a:p>
        </p:txBody>
      </p:sp>
      <p:sp>
        <p:nvSpPr>
          <p:cNvPr id="57" name="Shape 57"/>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a:t>PTA Meeting</a:t>
            </a:r>
            <a:endParaRPr/>
          </a:p>
          <a:p>
            <a:pPr marL="0" lvl="0" indent="0">
              <a:spcBef>
                <a:spcPts val="0"/>
              </a:spcBef>
              <a:spcAft>
                <a:spcPts val="0"/>
              </a:spcAft>
              <a:buNone/>
            </a:pPr>
            <a:r>
              <a:rPr lang="en"/>
              <a:t>January 18, 2018</a:t>
            </a:r>
            <a:endParaRPr/>
          </a:p>
        </p:txBody>
      </p:sp>
      <p:pic>
        <p:nvPicPr>
          <p:cNvPr id="58" name="Shape 58"/>
          <p:cNvPicPr preferRelativeResize="0"/>
          <p:nvPr/>
        </p:nvPicPr>
        <p:blipFill>
          <a:blip r:embed="rId3">
            <a:alphaModFix/>
          </a:blip>
          <a:stretch>
            <a:fillRect/>
          </a:stretch>
        </p:blipFill>
        <p:spPr>
          <a:xfrm>
            <a:off x="3093423" y="1410729"/>
            <a:ext cx="2957150" cy="232205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a:off x="311700" y="342375"/>
            <a:ext cx="8520600" cy="8010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dirty="0"/>
              <a:t>Project-Based Learning </a:t>
            </a:r>
            <a:endParaRPr dirty="0"/>
          </a:p>
        </p:txBody>
      </p:sp>
      <p:pic>
        <p:nvPicPr>
          <p:cNvPr id="141" name="Shape 141"/>
          <p:cNvPicPr preferRelativeResize="0"/>
          <p:nvPr/>
        </p:nvPicPr>
        <p:blipFill>
          <a:blip r:embed="rId3">
            <a:alphaModFix/>
          </a:blip>
          <a:stretch>
            <a:fillRect/>
          </a:stretch>
        </p:blipFill>
        <p:spPr>
          <a:xfrm>
            <a:off x="3067050" y="1143375"/>
            <a:ext cx="2808637" cy="3744850"/>
          </a:xfrm>
          <a:prstGeom prst="rect">
            <a:avLst/>
          </a:prstGeom>
          <a:noFill/>
          <a:ln>
            <a:noFill/>
          </a:ln>
        </p:spPr>
      </p:pic>
      <p:pic>
        <p:nvPicPr>
          <p:cNvPr id="142" name="Shape 142"/>
          <p:cNvPicPr preferRelativeResize="0"/>
          <p:nvPr/>
        </p:nvPicPr>
        <p:blipFill>
          <a:blip r:embed="rId4">
            <a:alphaModFix/>
          </a:blip>
          <a:stretch>
            <a:fillRect/>
          </a:stretch>
        </p:blipFill>
        <p:spPr>
          <a:xfrm>
            <a:off x="156825" y="1143375"/>
            <a:ext cx="2762250" cy="3683000"/>
          </a:xfrm>
          <a:prstGeom prst="rect">
            <a:avLst/>
          </a:prstGeom>
          <a:noFill/>
          <a:ln>
            <a:no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555556" y="1611481"/>
            <a:ext cx="3744850" cy="2808638"/>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dirty="0"/>
              <a:t>Innovation Hour Parent Showcases </a:t>
            </a:r>
            <a:endParaRPr dirty="0"/>
          </a:p>
        </p:txBody>
      </p:sp>
      <p:pic>
        <p:nvPicPr>
          <p:cNvPr id="148" name="Shape 148"/>
          <p:cNvPicPr preferRelativeResize="0"/>
          <p:nvPr/>
        </p:nvPicPr>
        <p:blipFill>
          <a:blip r:embed="rId3">
            <a:alphaModFix/>
          </a:blip>
          <a:stretch>
            <a:fillRect/>
          </a:stretch>
        </p:blipFill>
        <p:spPr>
          <a:xfrm>
            <a:off x="233247" y="1093850"/>
            <a:ext cx="2787150" cy="3716174"/>
          </a:xfrm>
          <a:prstGeom prst="rect">
            <a:avLst/>
          </a:prstGeom>
          <a:noFill/>
          <a:ln>
            <a:noFill/>
          </a:ln>
        </p:spPr>
      </p:pic>
      <p:pic>
        <p:nvPicPr>
          <p:cNvPr id="149" name="Shape 149"/>
          <p:cNvPicPr preferRelativeResize="0"/>
          <p:nvPr/>
        </p:nvPicPr>
        <p:blipFill>
          <a:blip r:embed="rId4">
            <a:alphaModFix/>
          </a:blip>
          <a:stretch>
            <a:fillRect/>
          </a:stretch>
        </p:blipFill>
        <p:spPr>
          <a:xfrm>
            <a:off x="6420985" y="1126956"/>
            <a:ext cx="2723015" cy="3716195"/>
          </a:xfrm>
          <a:prstGeom prst="rect">
            <a:avLst/>
          </a:prstGeom>
          <a:noFill/>
          <a:ln>
            <a:no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165" y="1553887"/>
            <a:ext cx="3345051" cy="2508788"/>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Shape 155"/>
          <p:cNvSpPr txBox="1">
            <a:spLocks noGrp="1"/>
          </p:cNvSpPr>
          <p:nvPr>
            <p:ph type="title"/>
          </p:nvPr>
        </p:nvSpPr>
        <p:spPr>
          <a:xfrm>
            <a:off x="80194" y="292850"/>
            <a:ext cx="8520600" cy="8010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dirty="0"/>
              <a:t>Makerspace </a:t>
            </a:r>
            <a:r>
              <a:rPr lang="en-US" dirty="0" smtClean="0"/>
              <a:t>Projects </a:t>
            </a:r>
            <a:endParaRPr dirty="0"/>
          </a:p>
        </p:txBody>
      </p:sp>
      <p:pic>
        <p:nvPicPr>
          <p:cNvPr id="156" name="Shape 156"/>
          <p:cNvPicPr preferRelativeResize="0"/>
          <p:nvPr/>
        </p:nvPicPr>
        <p:blipFill>
          <a:blip r:embed="rId3">
            <a:alphaModFix/>
          </a:blip>
          <a:stretch>
            <a:fillRect/>
          </a:stretch>
        </p:blipFill>
        <p:spPr>
          <a:xfrm>
            <a:off x="1163925" y="1093850"/>
            <a:ext cx="2808638" cy="3744851"/>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126262" y="1603268"/>
            <a:ext cx="3697638" cy="2773228"/>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dirty="0"/>
              <a:t>Robotics/Coding </a:t>
            </a:r>
            <a:endParaRPr dirty="0"/>
          </a:p>
        </p:txBody>
      </p:sp>
      <p:pic>
        <p:nvPicPr>
          <p:cNvPr id="163" name="Shape 163"/>
          <p:cNvPicPr preferRelativeResize="0"/>
          <p:nvPr/>
        </p:nvPicPr>
        <p:blipFill>
          <a:blip r:embed="rId3">
            <a:alphaModFix/>
          </a:blip>
          <a:stretch>
            <a:fillRect/>
          </a:stretch>
        </p:blipFill>
        <p:spPr>
          <a:xfrm>
            <a:off x="152400" y="1220525"/>
            <a:ext cx="4993128" cy="3744846"/>
          </a:xfrm>
          <a:prstGeom prst="rect">
            <a:avLst/>
          </a:prstGeom>
          <a:noFill/>
          <a:ln>
            <a:noFill/>
          </a:ln>
        </p:spPr>
      </p:pic>
      <p:pic>
        <p:nvPicPr>
          <p:cNvPr id="164" name="Shape 164"/>
          <p:cNvPicPr preferRelativeResize="0"/>
          <p:nvPr/>
        </p:nvPicPr>
        <p:blipFill>
          <a:blip r:embed="rId4">
            <a:alphaModFix/>
          </a:blip>
          <a:stretch>
            <a:fillRect/>
          </a:stretch>
        </p:blipFill>
        <p:spPr>
          <a:xfrm>
            <a:off x="5638800" y="1169100"/>
            <a:ext cx="2808638" cy="3744851"/>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dirty="0"/>
              <a:t>Arts Integration </a:t>
            </a:r>
            <a:endParaRPr dirty="0"/>
          </a:p>
        </p:txBody>
      </p:sp>
      <p:pic>
        <p:nvPicPr>
          <p:cNvPr id="171" name="Shape 171"/>
          <p:cNvPicPr preferRelativeResize="0"/>
          <p:nvPr/>
        </p:nvPicPr>
        <p:blipFill>
          <a:blip r:embed="rId3">
            <a:alphaModFix/>
          </a:blip>
          <a:stretch>
            <a:fillRect/>
          </a:stretch>
        </p:blipFill>
        <p:spPr>
          <a:xfrm>
            <a:off x="4200040" y="1317356"/>
            <a:ext cx="4558909" cy="2989236"/>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17356"/>
            <a:ext cx="3985648" cy="2989236"/>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Teacher Training</a:t>
            </a:r>
            <a:endParaRPr/>
          </a:p>
        </p:txBody>
      </p:sp>
      <p:pic>
        <p:nvPicPr>
          <p:cNvPr id="178" name="Shape 178"/>
          <p:cNvPicPr preferRelativeResize="0"/>
          <p:nvPr/>
        </p:nvPicPr>
        <p:blipFill>
          <a:blip r:embed="rId3">
            <a:alphaModFix/>
          </a:blip>
          <a:stretch>
            <a:fillRect/>
          </a:stretch>
        </p:blipFill>
        <p:spPr>
          <a:xfrm>
            <a:off x="1481150" y="1057650"/>
            <a:ext cx="2808638" cy="3744851"/>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399427" y="869348"/>
            <a:ext cx="4611984" cy="3458988"/>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Expected Outcomes </a:t>
            </a:r>
            <a:endParaRPr dirty="0"/>
          </a:p>
        </p:txBody>
      </p:sp>
      <p:sp>
        <p:nvSpPr>
          <p:cNvPr id="184" name="Shape 18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sz="2400" dirty="0"/>
              <a:t>Increased student engagement  </a:t>
            </a:r>
            <a:endParaRPr sz="2400" dirty="0"/>
          </a:p>
          <a:p>
            <a:pPr marL="457200" lvl="0" indent="-342900" rtl="0">
              <a:spcBef>
                <a:spcPts val="0"/>
              </a:spcBef>
              <a:spcAft>
                <a:spcPts val="0"/>
              </a:spcAft>
              <a:buSzPts val="1800"/>
              <a:buChar char="●"/>
            </a:pPr>
            <a:r>
              <a:rPr lang="en" sz="2400" dirty="0"/>
              <a:t>Spark interest in the fields of science, math, engineering, technology and the arts</a:t>
            </a:r>
            <a:endParaRPr sz="2400" dirty="0"/>
          </a:p>
          <a:p>
            <a:pPr marL="457200" lvl="0" indent="-342900" rtl="0">
              <a:spcBef>
                <a:spcPts val="0"/>
              </a:spcBef>
              <a:spcAft>
                <a:spcPts val="0"/>
              </a:spcAft>
              <a:buSzPts val="1800"/>
              <a:buChar char="●"/>
            </a:pPr>
            <a:r>
              <a:rPr lang="en" sz="2400" dirty="0"/>
              <a:t>Increased problem solving across content areas </a:t>
            </a:r>
            <a:endParaRPr sz="2400" dirty="0"/>
          </a:p>
          <a:p>
            <a:pPr marL="457200" lvl="0" indent="-342900" rtl="0">
              <a:spcBef>
                <a:spcPts val="0"/>
              </a:spcBef>
              <a:spcAft>
                <a:spcPts val="0"/>
              </a:spcAft>
              <a:buSzPts val="1800"/>
              <a:buChar char="●"/>
            </a:pPr>
            <a:r>
              <a:rPr lang="en" sz="2400" dirty="0"/>
              <a:t>Build connections across content areas to foster career and college readiness  </a:t>
            </a:r>
            <a:endParaRPr sz="2400" dirty="0"/>
          </a:p>
          <a:p>
            <a:pPr marL="457200" lvl="0" indent="-342900" rtl="0">
              <a:spcBef>
                <a:spcPts val="0"/>
              </a:spcBef>
              <a:spcAft>
                <a:spcPts val="0"/>
              </a:spcAft>
              <a:buSzPts val="1800"/>
              <a:buChar char="●"/>
            </a:pPr>
            <a:r>
              <a:rPr lang="en" sz="2400" dirty="0"/>
              <a:t>Increased parent and community engagement </a:t>
            </a:r>
            <a:endParaRPr sz="2400" dirty="0"/>
          </a:p>
          <a:p>
            <a:pPr marL="0" lvl="0" indent="0">
              <a:spcBef>
                <a:spcPts val="1600"/>
              </a:spcBef>
              <a:spcAft>
                <a:spcPts val="1600"/>
              </a:spcAft>
              <a:buNone/>
            </a:pPr>
            <a:r>
              <a:rPr lang="en" dirty="0"/>
              <a:t> </a:t>
            </a:r>
            <a:endParaRPr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a:spLocks noGrp="1"/>
          </p:cNvSpPr>
          <p:nvPr>
            <p:ph type="title"/>
          </p:nvPr>
        </p:nvSpPr>
        <p:spPr>
          <a:xfrm>
            <a:off x="265500" y="597425"/>
            <a:ext cx="4045200" cy="9663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Questions?</a:t>
            </a:r>
            <a:endParaRPr/>
          </a:p>
        </p:txBody>
      </p:sp>
      <p:sp>
        <p:nvSpPr>
          <p:cNvPr id="190" name="Shape 190"/>
          <p:cNvSpPr txBox="1">
            <a:spLocks noGrp="1"/>
          </p:cNvSpPr>
          <p:nvPr>
            <p:ph type="body" idx="2"/>
          </p:nvPr>
        </p:nvSpPr>
        <p:spPr>
          <a:xfrm>
            <a:off x="4926875" y="0"/>
            <a:ext cx="3837000" cy="49182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 sz="2400" u="sng" dirty="0"/>
              <a:t>Contact Information</a:t>
            </a:r>
            <a:endParaRPr sz="2400" u="sng" dirty="0"/>
          </a:p>
          <a:p>
            <a:pPr marL="0" lvl="0" indent="0" algn="ctr">
              <a:lnSpc>
                <a:spcPct val="100000"/>
              </a:lnSpc>
              <a:spcBef>
                <a:spcPts val="1600"/>
              </a:spcBef>
              <a:spcAft>
                <a:spcPts val="0"/>
              </a:spcAft>
              <a:buNone/>
            </a:pPr>
            <a:r>
              <a:rPr lang="en" sz="2000" dirty="0">
                <a:latin typeface="Arial"/>
                <a:ea typeface="Arial"/>
                <a:cs typeface="Arial"/>
                <a:sym typeface="Arial"/>
              </a:rPr>
              <a:t>Rachel Denbo</a:t>
            </a:r>
            <a:endParaRPr sz="2000" dirty="0">
              <a:latin typeface="Arial"/>
              <a:ea typeface="Arial"/>
              <a:cs typeface="Arial"/>
              <a:sym typeface="Arial"/>
            </a:endParaRPr>
          </a:p>
          <a:p>
            <a:pPr marL="0" lvl="0" indent="0" algn="ctr">
              <a:lnSpc>
                <a:spcPct val="100000"/>
              </a:lnSpc>
              <a:spcBef>
                <a:spcPts val="0"/>
              </a:spcBef>
              <a:spcAft>
                <a:spcPts val="0"/>
              </a:spcAft>
              <a:buNone/>
            </a:pPr>
            <a:r>
              <a:rPr lang="en" sz="2000" dirty="0">
                <a:latin typeface="Arial"/>
                <a:ea typeface="Arial"/>
                <a:cs typeface="Arial"/>
                <a:sym typeface="Arial"/>
              </a:rPr>
              <a:t>STEAM Coordinator</a:t>
            </a:r>
            <a:endParaRPr sz="2000" dirty="0">
              <a:latin typeface="Arial"/>
              <a:ea typeface="Arial"/>
              <a:cs typeface="Arial"/>
              <a:sym typeface="Arial"/>
            </a:endParaRPr>
          </a:p>
          <a:p>
            <a:pPr marL="0" lvl="0" indent="0" algn="ctr">
              <a:lnSpc>
                <a:spcPct val="100000"/>
              </a:lnSpc>
              <a:spcBef>
                <a:spcPts val="0"/>
              </a:spcBef>
              <a:spcAft>
                <a:spcPts val="0"/>
              </a:spcAft>
              <a:buNone/>
            </a:pPr>
            <a:r>
              <a:rPr lang="en" sz="2000" u="sng" dirty="0">
                <a:solidFill>
                  <a:schemeClr val="hlink"/>
                </a:solidFill>
                <a:latin typeface="Arial"/>
                <a:ea typeface="Arial"/>
                <a:cs typeface="Arial"/>
                <a:sym typeface="Arial"/>
                <a:hlinkClick r:id="rId3"/>
              </a:rPr>
              <a:t>Rachel.Denbo@apsva.us</a:t>
            </a:r>
            <a:r>
              <a:rPr lang="en" sz="2000" dirty="0">
                <a:latin typeface="Arial"/>
                <a:ea typeface="Arial"/>
                <a:cs typeface="Arial"/>
                <a:sym typeface="Arial"/>
              </a:rPr>
              <a:t> </a:t>
            </a:r>
            <a:endParaRPr sz="2000" dirty="0">
              <a:latin typeface="Arial"/>
              <a:ea typeface="Arial"/>
              <a:cs typeface="Arial"/>
              <a:sym typeface="Arial"/>
            </a:endParaRPr>
          </a:p>
        </p:txBody>
      </p:sp>
      <p:pic>
        <p:nvPicPr>
          <p:cNvPr id="191" name="Shape 191" descr="Questions - Free images on Pixabay"/>
          <p:cNvPicPr preferRelativeResize="0"/>
          <p:nvPr/>
        </p:nvPicPr>
        <p:blipFill>
          <a:blip r:embed="rId4">
            <a:alphaModFix/>
          </a:blip>
          <a:stretch>
            <a:fillRect/>
          </a:stretch>
        </p:blipFill>
        <p:spPr>
          <a:xfrm>
            <a:off x="1155138" y="1829150"/>
            <a:ext cx="2265915" cy="2047000"/>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311700" y="292850"/>
            <a:ext cx="8520600" cy="688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Introduction </a:t>
            </a:r>
            <a:endParaRPr/>
          </a:p>
        </p:txBody>
      </p:sp>
      <p:sp>
        <p:nvSpPr>
          <p:cNvPr id="66" name="Shape 66"/>
          <p:cNvSpPr txBox="1"/>
          <p:nvPr/>
        </p:nvSpPr>
        <p:spPr>
          <a:xfrm>
            <a:off x="106470" y="2049682"/>
            <a:ext cx="3463200" cy="1158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dirty="0">
                <a:latin typeface="Montserrat"/>
                <a:ea typeface="Montserrat"/>
                <a:cs typeface="Montserrat"/>
                <a:sym typeface="Montserrat"/>
              </a:rPr>
              <a:t>Rachel Denbo</a:t>
            </a:r>
            <a:endParaRPr sz="2400" b="1" dirty="0">
              <a:latin typeface="Montserrat"/>
              <a:ea typeface="Montserrat"/>
              <a:cs typeface="Montserrat"/>
              <a:sym typeface="Montserrat"/>
            </a:endParaRPr>
          </a:p>
          <a:p>
            <a:pPr marL="0" lvl="0" indent="0" algn="ctr" rtl="0">
              <a:spcBef>
                <a:spcPts val="0"/>
              </a:spcBef>
              <a:spcAft>
                <a:spcPts val="0"/>
              </a:spcAft>
              <a:buNone/>
            </a:pPr>
            <a:r>
              <a:rPr lang="en" sz="2400" dirty="0">
                <a:latin typeface="Montserrat"/>
                <a:ea typeface="Montserrat"/>
                <a:cs typeface="Montserrat"/>
                <a:sym typeface="Montserrat"/>
              </a:rPr>
              <a:t>STEAM Coordinator</a:t>
            </a:r>
            <a:endParaRPr sz="2400" dirty="0">
              <a:latin typeface="Montserrat"/>
              <a:ea typeface="Montserrat"/>
              <a:cs typeface="Montserrat"/>
              <a:sym typeface="Montserrat"/>
            </a:endParaRPr>
          </a:p>
          <a:p>
            <a:pPr marL="0" lvl="0" indent="0" algn="ctr" rtl="0">
              <a:spcBef>
                <a:spcPts val="0"/>
              </a:spcBef>
              <a:spcAft>
                <a:spcPts val="0"/>
              </a:spcAft>
              <a:buNone/>
            </a:pPr>
            <a:r>
              <a:rPr lang="en" sz="2400" dirty="0">
                <a:latin typeface="Montserrat"/>
                <a:ea typeface="Montserrat"/>
                <a:cs typeface="Montserrat"/>
                <a:sym typeface="Montserrat"/>
              </a:rPr>
              <a:t>Drew Model School</a:t>
            </a:r>
            <a:endParaRPr sz="2400" dirty="0">
              <a:latin typeface="Montserrat"/>
              <a:ea typeface="Montserrat"/>
              <a:cs typeface="Montserrat"/>
              <a:sym typeface="Montserrat"/>
            </a:endParaRPr>
          </a:p>
        </p:txBody>
      </p:sp>
      <p:pic>
        <p:nvPicPr>
          <p:cNvPr id="67" name="Shape 67"/>
          <p:cNvPicPr preferRelativeResize="0"/>
          <p:nvPr/>
        </p:nvPicPr>
        <p:blipFill>
          <a:blip r:embed="rId3">
            <a:alphaModFix/>
          </a:blip>
          <a:stretch>
            <a:fillRect/>
          </a:stretch>
        </p:blipFill>
        <p:spPr>
          <a:xfrm>
            <a:off x="6652047" y="208475"/>
            <a:ext cx="2180250" cy="688500"/>
          </a:xfrm>
          <a:prstGeom prst="rect">
            <a:avLst/>
          </a:prstGeom>
          <a:noFill/>
          <a:ln>
            <a:noFill/>
          </a:ln>
        </p:spPr>
      </p:pic>
      <p:sp>
        <p:nvSpPr>
          <p:cNvPr id="68" name="Shape 68"/>
          <p:cNvSpPr txBox="1"/>
          <p:nvPr/>
        </p:nvSpPr>
        <p:spPr>
          <a:xfrm>
            <a:off x="6016499" y="2937450"/>
            <a:ext cx="3127500" cy="1158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dirty="0">
              <a:latin typeface="Montserrat"/>
              <a:ea typeface="Montserrat"/>
              <a:cs typeface="Montserrat"/>
              <a:sym typeface="Montserrat"/>
            </a:endParaRPr>
          </a:p>
        </p:txBody>
      </p:sp>
      <p:pic>
        <p:nvPicPr>
          <p:cNvPr id="70" name="Shape 70" descr="STEAM21.jpg"/>
          <p:cNvPicPr preferRelativeResize="0"/>
          <p:nvPr/>
        </p:nvPicPr>
        <p:blipFill>
          <a:blip r:embed="rId4">
            <a:alphaModFix/>
          </a:blip>
          <a:stretch>
            <a:fillRect/>
          </a:stretch>
        </p:blipFill>
        <p:spPr>
          <a:xfrm>
            <a:off x="3856759" y="1065725"/>
            <a:ext cx="4893658" cy="3530241"/>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311700" y="313425"/>
            <a:ext cx="8520600" cy="801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What is </a:t>
            </a:r>
            <a:r>
              <a:rPr lang="en-US" dirty="0" smtClean="0"/>
              <a:t>STEAM</a:t>
            </a:r>
            <a:r>
              <a:rPr lang="en" dirty="0" smtClean="0"/>
              <a:t>?</a:t>
            </a:r>
            <a:endParaRPr dirty="0"/>
          </a:p>
        </p:txBody>
      </p:sp>
      <p:sp>
        <p:nvSpPr>
          <p:cNvPr id="76" name="Shape 76"/>
          <p:cNvSpPr txBox="1">
            <a:spLocks noGrp="1"/>
          </p:cNvSpPr>
          <p:nvPr>
            <p:ph type="body" idx="1"/>
          </p:nvPr>
        </p:nvSpPr>
        <p:spPr>
          <a:xfrm>
            <a:off x="1021174" y="1323275"/>
            <a:ext cx="3093625" cy="3340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400" b="1" dirty="0">
                <a:solidFill>
                  <a:srgbClr val="616161"/>
                </a:solidFill>
                <a:latin typeface="Montserrat"/>
                <a:ea typeface="Montserrat"/>
                <a:cs typeface="Montserrat"/>
                <a:sym typeface="Montserrat"/>
              </a:rPr>
              <a:t>S</a:t>
            </a:r>
            <a:r>
              <a:rPr lang="en" sz="2400" dirty="0">
                <a:solidFill>
                  <a:srgbClr val="616161"/>
                </a:solidFill>
                <a:latin typeface="Montserrat"/>
                <a:ea typeface="Montserrat"/>
                <a:cs typeface="Montserrat"/>
                <a:sym typeface="Montserrat"/>
              </a:rPr>
              <a:t>:	Science</a:t>
            </a:r>
            <a:endParaRPr sz="2400" dirty="0">
              <a:solidFill>
                <a:srgbClr val="616161"/>
              </a:solidFill>
              <a:latin typeface="Montserrat"/>
              <a:ea typeface="Montserrat"/>
              <a:cs typeface="Montserrat"/>
              <a:sym typeface="Montserrat"/>
            </a:endParaRPr>
          </a:p>
          <a:p>
            <a:pPr marL="0" lvl="0" indent="0" rtl="0">
              <a:spcBef>
                <a:spcPts val="1600"/>
              </a:spcBef>
              <a:spcAft>
                <a:spcPts val="0"/>
              </a:spcAft>
              <a:buNone/>
            </a:pPr>
            <a:r>
              <a:rPr lang="en" sz="2400" b="1" dirty="0">
                <a:solidFill>
                  <a:srgbClr val="616161"/>
                </a:solidFill>
                <a:latin typeface="Montserrat"/>
                <a:ea typeface="Montserrat"/>
                <a:cs typeface="Montserrat"/>
                <a:sym typeface="Montserrat"/>
              </a:rPr>
              <a:t>T</a:t>
            </a:r>
            <a:r>
              <a:rPr lang="en" sz="2400" dirty="0">
                <a:solidFill>
                  <a:srgbClr val="616161"/>
                </a:solidFill>
                <a:latin typeface="Montserrat"/>
                <a:ea typeface="Montserrat"/>
                <a:cs typeface="Montserrat"/>
                <a:sym typeface="Montserrat"/>
              </a:rPr>
              <a:t>:	</a:t>
            </a:r>
            <a:r>
              <a:rPr lang="en-US" sz="2400" dirty="0" smtClean="0">
                <a:solidFill>
                  <a:srgbClr val="616161"/>
                </a:solidFill>
                <a:latin typeface="Montserrat"/>
                <a:ea typeface="Montserrat"/>
                <a:cs typeface="Montserrat"/>
                <a:sym typeface="Montserrat"/>
              </a:rPr>
              <a:t>Technology</a:t>
            </a:r>
            <a:endParaRPr sz="2400" dirty="0">
              <a:solidFill>
                <a:srgbClr val="616161"/>
              </a:solidFill>
              <a:latin typeface="Montserrat"/>
              <a:ea typeface="Montserrat"/>
              <a:cs typeface="Montserrat"/>
              <a:sym typeface="Montserrat"/>
            </a:endParaRPr>
          </a:p>
          <a:p>
            <a:pPr marL="0" lvl="0" indent="0" rtl="0">
              <a:spcBef>
                <a:spcPts val="1600"/>
              </a:spcBef>
              <a:spcAft>
                <a:spcPts val="0"/>
              </a:spcAft>
              <a:buNone/>
            </a:pPr>
            <a:r>
              <a:rPr lang="en" sz="2400" b="1" dirty="0">
                <a:solidFill>
                  <a:srgbClr val="616161"/>
                </a:solidFill>
                <a:latin typeface="Montserrat"/>
                <a:ea typeface="Montserrat"/>
                <a:cs typeface="Montserrat"/>
                <a:sym typeface="Montserrat"/>
              </a:rPr>
              <a:t>E</a:t>
            </a:r>
            <a:r>
              <a:rPr lang="en" sz="2400" dirty="0">
                <a:solidFill>
                  <a:srgbClr val="616161"/>
                </a:solidFill>
                <a:latin typeface="Montserrat"/>
                <a:ea typeface="Montserrat"/>
                <a:cs typeface="Montserrat"/>
                <a:sym typeface="Montserrat"/>
              </a:rPr>
              <a:t>:	Engineering</a:t>
            </a:r>
            <a:endParaRPr sz="2400" dirty="0">
              <a:solidFill>
                <a:srgbClr val="616161"/>
              </a:solidFill>
              <a:latin typeface="Montserrat"/>
              <a:ea typeface="Montserrat"/>
              <a:cs typeface="Montserrat"/>
              <a:sym typeface="Montserrat"/>
            </a:endParaRPr>
          </a:p>
          <a:p>
            <a:pPr marL="0" lvl="0" indent="0" rtl="0">
              <a:spcBef>
                <a:spcPts val="1600"/>
              </a:spcBef>
              <a:spcAft>
                <a:spcPts val="0"/>
              </a:spcAft>
              <a:buNone/>
            </a:pPr>
            <a:r>
              <a:rPr lang="en" sz="2400" b="1" dirty="0">
                <a:solidFill>
                  <a:srgbClr val="616161"/>
                </a:solidFill>
                <a:latin typeface="Montserrat"/>
                <a:ea typeface="Montserrat"/>
                <a:cs typeface="Montserrat"/>
                <a:sym typeface="Montserrat"/>
              </a:rPr>
              <a:t>A</a:t>
            </a:r>
            <a:r>
              <a:rPr lang="en" sz="2400" dirty="0">
                <a:solidFill>
                  <a:srgbClr val="616161"/>
                </a:solidFill>
                <a:latin typeface="Montserrat"/>
                <a:ea typeface="Montserrat"/>
                <a:cs typeface="Montserrat"/>
                <a:sym typeface="Montserrat"/>
              </a:rPr>
              <a:t>: 	Arts</a:t>
            </a:r>
            <a:endParaRPr sz="2400" dirty="0">
              <a:solidFill>
                <a:srgbClr val="616161"/>
              </a:solidFill>
              <a:latin typeface="Montserrat"/>
              <a:ea typeface="Montserrat"/>
              <a:cs typeface="Montserrat"/>
              <a:sym typeface="Montserrat"/>
            </a:endParaRPr>
          </a:p>
          <a:p>
            <a:pPr marL="0" lvl="0" indent="0" rtl="0">
              <a:spcBef>
                <a:spcPts val="1600"/>
              </a:spcBef>
              <a:spcAft>
                <a:spcPts val="0"/>
              </a:spcAft>
              <a:buNone/>
            </a:pPr>
            <a:r>
              <a:rPr lang="en" sz="2400" b="1" dirty="0">
                <a:solidFill>
                  <a:srgbClr val="616161"/>
                </a:solidFill>
                <a:latin typeface="Montserrat"/>
                <a:ea typeface="Montserrat"/>
                <a:cs typeface="Montserrat"/>
                <a:sym typeface="Montserrat"/>
              </a:rPr>
              <a:t>M</a:t>
            </a:r>
            <a:r>
              <a:rPr lang="en" sz="2400" dirty="0">
                <a:solidFill>
                  <a:srgbClr val="616161"/>
                </a:solidFill>
                <a:latin typeface="Montserrat"/>
                <a:ea typeface="Montserrat"/>
                <a:cs typeface="Montserrat"/>
                <a:sym typeface="Montserrat"/>
              </a:rPr>
              <a:t>: 	Mathematics</a:t>
            </a:r>
            <a:endParaRPr sz="2400" dirty="0">
              <a:solidFill>
                <a:srgbClr val="616161"/>
              </a:solidFill>
              <a:latin typeface="Montserrat"/>
              <a:ea typeface="Montserrat"/>
              <a:cs typeface="Montserrat"/>
              <a:sym typeface="Montserrat"/>
            </a:endParaRPr>
          </a:p>
          <a:p>
            <a:pPr marL="0" lvl="0" indent="0">
              <a:spcBef>
                <a:spcPts val="1600"/>
              </a:spcBef>
              <a:spcAft>
                <a:spcPts val="1600"/>
              </a:spcAft>
              <a:buNone/>
            </a:pPr>
            <a:endParaRPr dirty="0"/>
          </a:p>
        </p:txBody>
      </p:sp>
      <p:sp>
        <p:nvSpPr>
          <p:cNvPr id="77" name="Shape 77"/>
          <p:cNvSpPr txBox="1">
            <a:spLocks noGrp="1"/>
          </p:cNvSpPr>
          <p:nvPr>
            <p:ph type="body" idx="2"/>
          </p:nvPr>
        </p:nvSpPr>
        <p:spPr>
          <a:xfrm>
            <a:off x="4832400" y="1323275"/>
            <a:ext cx="3999900" cy="3340200"/>
          </a:xfrm>
          <a:prstGeom prst="rect">
            <a:avLst/>
          </a:prstGeom>
          <a:solidFill>
            <a:schemeClr val="dk1"/>
          </a:solidFill>
          <a:ln w="9525" cap="flat" cmpd="sng">
            <a:solidFill>
              <a:srgbClr val="000000"/>
            </a:solidFill>
            <a:prstDash val="dot"/>
            <a:round/>
            <a:headEnd type="none" w="med" len="med"/>
            <a:tailEnd type="none" w="med" len="med"/>
          </a:ln>
        </p:spPr>
        <p:txBody>
          <a:bodyPr spcFirstLastPara="1" wrap="square" lIns="91425" tIns="91425" rIns="91425" bIns="91425" anchor="t" anchorCtr="0">
            <a:noAutofit/>
          </a:bodyPr>
          <a:lstStyle/>
          <a:p>
            <a:pPr marL="0" lvl="0" indent="0">
              <a:spcBef>
                <a:spcPts val="0"/>
              </a:spcBef>
              <a:spcAft>
                <a:spcPts val="0"/>
              </a:spcAft>
              <a:buNone/>
            </a:pPr>
            <a:r>
              <a:rPr lang="en" sz="2000">
                <a:solidFill>
                  <a:srgbClr val="000000"/>
                </a:solidFill>
                <a:latin typeface="Montserrat"/>
                <a:ea typeface="Montserrat"/>
                <a:cs typeface="Montserrat"/>
                <a:sym typeface="Montserrat"/>
              </a:rPr>
              <a:t>Definition: </a:t>
            </a:r>
            <a:endParaRPr sz="2000">
              <a:solidFill>
                <a:srgbClr val="000000"/>
              </a:solidFill>
              <a:latin typeface="Montserrat"/>
              <a:ea typeface="Montserrat"/>
              <a:cs typeface="Montserrat"/>
              <a:sym typeface="Montserrat"/>
            </a:endParaRPr>
          </a:p>
          <a:p>
            <a:pPr marL="0" lvl="0" indent="0" rtl="0">
              <a:spcBef>
                <a:spcPts val="1600"/>
              </a:spcBef>
              <a:spcAft>
                <a:spcPts val="0"/>
              </a:spcAft>
              <a:buNone/>
            </a:pPr>
            <a:r>
              <a:rPr lang="en" sz="2000">
                <a:solidFill>
                  <a:srgbClr val="000000"/>
                </a:solidFill>
                <a:latin typeface="Montserrat"/>
                <a:ea typeface="Montserrat"/>
                <a:cs typeface="Montserrat"/>
                <a:sym typeface="Montserrat"/>
              </a:rPr>
              <a:t>Instruction focused on science and technology, interpreted through engineering and the arts, all based on mathematical elements</a:t>
            </a:r>
            <a:endParaRPr sz="2000">
              <a:solidFill>
                <a:srgbClr val="000000"/>
              </a:solidFill>
              <a:latin typeface="Montserrat"/>
              <a:ea typeface="Montserrat"/>
              <a:cs typeface="Montserrat"/>
              <a:sym typeface="Montserrat"/>
            </a:endParaRPr>
          </a:p>
          <a:p>
            <a:pPr marL="0" lvl="0" indent="0">
              <a:spcBef>
                <a:spcPts val="1600"/>
              </a:spcBef>
              <a:spcAft>
                <a:spcPts val="1600"/>
              </a:spcAft>
              <a:buNone/>
            </a:pPr>
            <a:endParaRPr>
              <a:solidFill>
                <a:srgbClr val="616161"/>
              </a:solidFill>
              <a:latin typeface="Montserrat"/>
              <a:ea typeface="Montserrat"/>
              <a:cs typeface="Montserrat"/>
              <a:sym typeface="Montserrat"/>
            </a:endParaRPr>
          </a:p>
        </p:txBody>
      </p:sp>
      <p:pic>
        <p:nvPicPr>
          <p:cNvPr id="78" name="Shape 78" descr="File:Science-symbol-2.svg - Wikimedia Commons"/>
          <p:cNvPicPr preferRelativeResize="0"/>
          <p:nvPr/>
        </p:nvPicPr>
        <p:blipFill>
          <a:blip r:embed="rId3">
            <a:alphaModFix amt="17000"/>
          </a:blip>
          <a:stretch>
            <a:fillRect/>
          </a:stretch>
        </p:blipFill>
        <p:spPr>
          <a:xfrm>
            <a:off x="538036" y="1114425"/>
            <a:ext cx="3736425" cy="3736425"/>
          </a:xfrm>
          <a:prstGeom prst="rect">
            <a:avLst/>
          </a:prstGeom>
          <a:noFill/>
          <a:ln>
            <a:noFill/>
          </a:ln>
        </p:spPr>
      </p:pic>
      <p:pic>
        <p:nvPicPr>
          <p:cNvPr id="79" name="Shape 79"/>
          <p:cNvPicPr preferRelativeResize="0"/>
          <p:nvPr/>
        </p:nvPicPr>
        <p:blipFill>
          <a:blip r:embed="rId4">
            <a:alphaModFix/>
          </a:blip>
          <a:stretch>
            <a:fillRect/>
          </a:stretch>
        </p:blipFill>
        <p:spPr>
          <a:xfrm>
            <a:off x="6656454" y="104575"/>
            <a:ext cx="2175846" cy="1708550"/>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Why STEAM?</a:t>
            </a:r>
            <a:endParaRPr dirty="0"/>
          </a:p>
        </p:txBody>
      </p:sp>
      <p:sp>
        <p:nvSpPr>
          <p:cNvPr id="85" name="Shape 85"/>
          <p:cNvSpPr txBox="1">
            <a:spLocks noGrp="1"/>
          </p:cNvSpPr>
          <p:nvPr>
            <p:ph type="body" idx="1"/>
          </p:nvPr>
        </p:nvSpPr>
        <p:spPr>
          <a:xfrm>
            <a:off x="311700" y="1262713"/>
            <a:ext cx="8520600" cy="3743239"/>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2500" dirty="0" smtClean="0">
                <a:solidFill>
                  <a:srgbClr val="000000"/>
                </a:solidFill>
              </a:rPr>
              <a:t>“</a:t>
            </a:r>
            <a:r>
              <a:rPr lang="en" sz="2500" dirty="0" smtClean="0">
                <a:solidFill>
                  <a:srgbClr val="000000"/>
                </a:solidFill>
              </a:rPr>
              <a:t>In </a:t>
            </a:r>
            <a:r>
              <a:rPr lang="en" sz="2500" dirty="0">
                <a:solidFill>
                  <a:srgbClr val="000000"/>
                </a:solidFill>
              </a:rPr>
              <a:t>order to equip future leaders with the necessary skills to power innovation and economic growth, students must be more than proficient readers and writers, they must be literate in science, technology, engineering and math.” </a:t>
            </a:r>
            <a:endParaRPr sz="2500" dirty="0">
              <a:solidFill>
                <a:srgbClr val="000000"/>
              </a:solidFill>
            </a:endParaRPr>
          </a:p>
          <a:p>
            <a:pPr marL="0" lvl="0" indent="0" rtl="0">
              <a:spcBef>
                <a:spcPts val="1600"/>
              </a:spcBef>
              <a:spcAft>
                <a:spcPts val="0"/>
              </a:spcAft>
              <a:buNone/>
            </a:pPr>
            <a:r>
              <a:rPr lang="en" sz="2500" dirty="0">
                <a:solidFill>
                  <a:srgbClr val="000000"/>
                </a:solidFill>
              </a:rPr>
              <a:t>“The integration of concepts is an important prerequisite for students going to college and entering </a:t>
            </a:r>
            <a:r>
              <a:rPr lang="en" sz="2500" dirty="0" smtClean="0">
                <a:solidFill>
                  <a:srgbClr val="000000"/>
                </a:solidFill>
              </a:rPr>
              <a:t>careers</a:t>
            </a:r>
            <a:endParaRPr dirty="0">
              <a:solidFill>
                <a:srgbClr val="000000"/>
              </a:solidFill>
            </a:endParaRPr>
          </a:p>
          <a:p>
            <a:pPr marL="0" lvl="0" indent="0">
              <a:spcBef>
                <a:spcPts val="1600"/>
              </a:spcBef>
              <a:spcAft>
                <a:spcPts val="1600"/>
              </a:spcAft>
              <a:buNone/>
            </a:pPr>
            <a:r>
              <a:rPr lang="en" dirty="0" err="1">
                <a:solidFill>
                  <a:srgbClr val="000000"/>
                </a:solidFill>
              </a:rPr>
              <a:t>Jacie</a:t>
            </a:r>
            <a:r>
              <a:rPr lang="en" dirty="0">
                <a:solidFill>
                  <a:srgbClr val="000000"/>
                </a:solidFill>
              </a:rPr>
              <a:t> </a:t>
            </a:r>
            <a:r>
              <a:rPr lang="en" dirty="0" err="1">
                <a:solidFill>
                  <a:srgbClr val="000000"/>
                </a:solidFill>
              </a:rPr>
              <a:t>Maslyk</a:t>
            </a:r>
            <a:r>
              <a:rPr lang="en" dirty="0">
                <a:solidFill>
                  <a:srgbClr val="000000"/>
                </a:solidFill>
              </a:rPr>
              <a:t>, 2016</a:t>
            </a:r>
            <a:endParaRPr dirty="0">
              <a:solidFill>
                <a:srgbClr val="000000"/>
              </a:solidFill>
            </a:endParaRPr>
          </a:p>
        </p:txBody>
      </p:sp>
      <p:pic>
        <p:nvPicPr>
          <p:cNvPr id="86" name="Shape 86" descr="Free illustration: Design, Cogs, Technology - Free Image on ..."/>
          <p:cNvPicPr preferRelativeResize="0"/>
          <p:nvPr/>
        </p:nvPicPr>
        <p:blipFill>
          <a:blip r:embed="rId3">
            <a:alphaModFix amt="11000"/>
          </a:blip>
          <a:stretch>
            <a:fillRect/>
          </a:stretch>
        </p:blipFill>
        <p:spPr>
          <a:xfrm>
            <a:off x="0" y="292850"/>
            <a:ext cx="9144000" cy="4572000"/>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t>STEAM in Action at Drew </a:t>
            </a:r>
            <a:endParaRPr/>
          </a:p>
        </p:txBody>
      </p:sp>
      <p:pic>
        <p:nvPicPr>
          <p:cNvPr id="98" name="Shape 98"/>
          <p:cNvPicPr preferRelativeResize="0"/>
          <p:nvPr/>
        </p:nvPicPr>
        <p:blipFill>
          <a:blip r:embed="rId3">
            <a:alphaModFix/>
          </a:blip>
          <a:stretch>
            <a:fillRect/>
          </a:stretch>
        </p:blipFill>
        <p:spPr>
          <a:xfrm>
            <a:off x="3466139" y="1194200"/>
            <a:ext cx="2366150" cy="3154854"/>
          </a:xfrm>
          <a:prstGeom prst="rect">
            <a:avLst/>
          </a:prstGeom>
          <a:noFill/>
          <a:ln>
            <a:noFill/>
          </a:ln>
        </p:spPr>
      </p:pic>
      <p:sp>
        <p:nvSpPr>
          <p:cNvPr id="99" name="Shape 99"/>
          <p:cNvSpPr txBox="1"/>
          <p:nvPr/>
        </p:nvSpPr>
        <p:spPr>
          <a:xfrm>
            <a:off x="0" y="4553575"/>
            <a:ext cx="2997200" cy="378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2000" dirty="0" smtClean="0"/>
              <a:t>     </a:t>
            </a:r>
            <a:r>
              <a:rPr lang="en" sz="2000" dirty="0" smtClean="0"/>
              <a:t>Makerspace </a:t>
            </a:r>
            <a:r>
              <a:rPr lang="en" sz="2000" dirty="0"/>
              <a:t>Projects </a:t>
            </a:r>
            <a:endParaRPr sz="2000" dirty="0"/>
          </a:p>
        </p:txBody>
      </p:sp>
      <p:sp>
        <p:nvSpPr>
          <p:cNvPr id="100" name="Shape 100"/>
          <p:cNvSpPr txBox="1"/>
          <p:nvPr/>
        </p:nvSpPr>
        <p:spPr>
          <a:xfrm>
            <a:off x="3239525" y="4553550"/>
            <a:ext cx="3154200" cy="496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dirty="0"/>
              <a:t>Scientists and Other Professionals </a:t>
            </a:r>
            <a:endParaRPr dirty="0"/>
          </a:p>
        </p:txBody>
      </p:sp>
      <p:sp>
        <p:nvSpPr>
          <p:cNvPr id="101" name="Shape 101"/>
          <p:cNvSpPr txBox="1"/>
          <p:nvPr/>
        </p:nvSpPr>
        <p:spPr>
          <a:xfrm>
            <a:off x="6168325" y="4467193"/>
            <a:ext cx="2975675" cy="378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2000" dirty="0"/>
              <a:t>Project-Based Learning </a:t>
            </a:r>
            <a:endParaRPr sz="20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740285" y="1427730"/>
            <a:ext cx="3424325" cy="256824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91638" y="1437086"/>
            <a:ext cx="3697638" cy="2773228"/>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Steam in action continued...</a:t>
            </a:r>
            <a:endParaRPr/>
          </a:p>
        </p:txBody>
      </p:sp>
      <p:pic>
        <p:nvPicPr>
          <p:cNvPr id="109" name="Shape 109"/>
          <p:cNvPicPr preferRelativeResize="0"/>
          <p:nvPr/>
        </p:nvPicPr>
        <p:blipFill>
          <a:blip r:embed="rId3">
            <a:alphaModFix/>
          </a:blip>
          <a:stretch>
            <a:fillRect/>
          </a:stretch>
        </p:blipFill>
        <p:spPr>
          <a:xfrm>
            <a:off x="152400" y="1303574"/>
            <a:ext cx="4411725" cy="2610849"/>
          </a:xfrm>
          <a:prstGeom prst="rect">
            <a:avLst/>
          </a:prstGeom>
          <a:noFill/>
          <a:ln>
            <a:noFill/>
          </a:ln>
        </p:spPr>
      </p:pic>
      <p:sp>
        <p:nvSpPr>
          <p:cNvPr id="110" name="Shape 110"/>
          <p:cNvSpPr txBox="1"/>
          <p:nvPr/>
        </p:nvSpPr>
        <p:spPr>
          <a:xfrm>
            <a:off x="311700" y="4124150"/>
            <a:ext cx="4105317" cy="402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2000" dirty="0"/>
              <a:t>Arts Integration: CETA Partnership</a:t>
            </a:r>
            <a:endParaRPr sz="2000" dirty="0"/>
          </a:p>
        </p:txBody>
      </p:sp>
      <p:sp>
        <p:nvSpPr>
          <p:cNvPr id="111" name="Shape 111"/>
          <p:cNvSpPr txBox="1"/>
          <p:nvPr/>
        </p:nvSpPr>
        <p:spPr>
          <a:xfrm>
            <a:off x="4746275" y="4124150"/>
            <a:ext cx="4162200" cy="5676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2000" dirty="0"/>
              <a:t>Coding and Robotics</a:t>
            </a:r>
            <a:endParaRPr sz="2000" dirty="0"/>
          </a:p>
        </p:txBody>
      </p:sp>
      <p:pic>
        <p:nvPicPr>
          <p:cNvPr id="112" name="Shape 112"/>
          <p:cNvPicPr preferRelativeResize="0"/>
          <p:nvPr/>
        </p:nvPicPr>
        <p:blipFill>
          <a:blip r:embed="rId4">
            <a:alphaModFix/>
          </a:blip>
          <a:stretch>
            <a:fillRect/>
          </a:stretch>
        </p:blipFill>
        <p:spPr>
          <a:xfrm>
            <a:off x="4746275" y="1088425"/>
            <a:ext cx="3955533" cy="2966650"/>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503374" y="-1084881"/>
            <a:ext cx="2658279" cy="5164981"/>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endParaRPr sz="4000" dirty="0"/>
          </a:p>
          <a:p>
            <a:pPr marL="0" lvl="0" indent="0">
              <a:spcBef>
                <a:spcPts val="0"/>
              </a:spcBef>
              <a:spcAft>
                <a:spcPts val="0"/>
              </a:spcAft>
              <a:buNone/>
            </a:pPr>
            <a:endParaRPr sz="4000" dirty="0"/>
          </a:p>
          <a:p>
            <a:pPr marL="0" lvl="0" indent="0">
              <a:spcBef>
                <a:spcPts val="0"/>
              </a:spcBef>
              <a:spcAft>
                <a:spcPts val="0"/>
              </a:spcAft>
              <a:buNone/>
            </a:pPr>
            <a:r>
              <a:rPr lang="en-US" sz="3800" dirty="0" smtClean="0">
                <a:solidFill>
                  <a:schemeClr val="accent4">
                    <a:lumMod val="50000"/>
                  </a:schemeClr>
                </a:solidFill>
              </a:rPr>
              <a:t>STEAM</a:t>
            </a:r>
            <a:r>
              <a:rPr lang="en" sz="3800" dirty="0" smtClean="0">
                <a:solidFill>
                  <a:schemeClr val="accent4">
                    <a:lumMod val="50000"/>
                  </a:schemeClr>
                </a:solidFill>
              </a:rPr>
              <a:t> </a:t>
            </a:r>
            <a:r>
              <a:rPr lang="en-US" sz="3500" dirty="0" smtClean="0"/>
              <a:t>delivered</a:t>
            </a:r>
            <a:br>
              <a:rPr lang="en-US" sz="3500" dirty="0" smtClean="0"/>
            </a:br>
            <a:r>
              <a:rPr lang="en" sz="3500" dirty="0" smtClean="0"/>
              <a:t>through </a:t>
            </a:r>
            <a:r>
              <a:rPr lang="en" sz="3500" dirty="0"/>
              <a:t>Project-Based Learning (PBL)</a:t>
            </a:r>
            <a:endParaRPr sz="3500" dirty="0"/>
          </a:p>
        </p:txBody>
      </p:sp>
      <p:pic>
        <p:nvPicPr>
          <p:cNvPr id="118" name="Shape 118"/>
          <p:cNvPicPr preferRelativeResize="0"/>
          <p:nvPr/>
        </p:nvPicPr>
        <p:blipFill>
          <a:blip r:embed="rId3">
            <a:alphaModFix/>
          </a:blip>
          <a:stretch>
            <a:fillRect/>
          </a:stretch>
        </p:blipFill>
        <p:spPr>
          <a:xfrm>
            <a:off x="3465827" y="404725"/>
            <a:ext cx="5549326" cy="4130551"/>
          </a:xfrm>
          <a:prstGeom prst="rect">
            <a:avLst/>
          </a:prstGeom>
          <a:noFill/>
          <a:ln>
            <a:noFill/>
          </a:ln>
        </p:spPr>
      </p:pic>
      <p:sp>
        <p:nvSpPr>
          <p:cNvPr id="119" name="Shape 119"/>
          <p:cNvSpPr txBox="1"/>
          <p:nvPr/>
        </p:nvSpPr>
        <p:spPr>
          <a:xfrm rot="-1040890">
            <a:off x="5718616" y="1744412"/>
            <a:ext cx="875318" cy="634216"/>
          </a:xfrm>
          <a:prstGeom prst="rect">
            <a:avLst/>
          </a:prstGeom>
          <a:solidFill>
            <a:srgbClr val="FFFF00"/>
          </a:solidFill>
          <a:ln>
            <a:noFill/>
          </a:ln>
        </p:spPr>
        <p:txBody>
          <a:bodyPr spcFirstLastPara="1" wrap="square" lIns="91425" tIns="91425" rIns="91425" bIns="91425" anchor="t" anchorCtr="0">
            <a:noAutofit/>
          </a:bodyPr>
          <a:lstStyle/>
          <a:p>
            <a:pPr marL="0" lvl="0" indent="0">
              <a:spcBef>
                <a:spcPts val="0"/>
              </a:spcBef>
              <a:spcAft>
                <a:spcPts val="0"/>
              </a:spcAft>
              <a:buNone/>
            </a:pPr>
            <a:r>
              <a:rPr lang="en" sz="1200" b="1"/>
              <a:t>21st Century Skills </a:t>
            </a:r>
            <a:endParaRPr sz="1200" b="1"/>
          </a:p>
        </p:txBody>
      </p:sp>
      <p:sp>
        <p:nvSpPr>
          <p:cNvPr id="120" name="Shape 120"/>
          <p:cNvSpPr txBox="1"/>
          <p:nvPr/>
        </p:nvSpPr>
        <p:spPr>
          <a:xfrm rot="-1343">
            <a:off x="6481400" y="1547512"/>
            <a:ext cx="1536000" cy="550800"/>
          </a:xfrm>
          <a:prstGeom prst="rect">
            <a:avLst/>
          </a:prstGeom>
          <a:solidFill>
            <a:srgbClr val="FFFF00"/>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200" b="1"/>
              <a:t>Blended Learning </a:t>
            </a:r>
            <a:endParaRPr sz="1200" b="1"/>
          </a:p>
        </p:txBody>
      </p:sp>
      <p:sp>
        <p:nvSpPr>
          <p:cNvPr id="121" name="Shape 121"/>
          <p:cNvSpPr txBox="1"/>
          <p:nvPr/>
        </p:nvSpPr>
        <p:spPr>
          <a:xfrm>
            <a:off x="7492250" y="3248300"/>
            <a:ext cx="634200" cy="376500"/>
          </a:xfrm>
          <a:prstGeom prst="rect">
            <a:avLst/>
          </a:prstGeom>
          <a:solidFill>
            <a:srgbClr val="00FF00"/>
          </a:solidFill>
          <a:ln>
            <a:noFill/>
          </a:ln>
        </p:spPr>
        <p:txBody>
          <a:bodyPr spcFirstLastPara="1" wrap="square" lIns="91425" tIns="91425" rIns="91425" bIns="91425" anchor="t" anchorCtr="0">
            <a:noAutofit/>
          </a:bodyPr>
          <a:lstStyle/>
          <a:p>
            <a:pPr marL="0" lvl="0" indent="0">
              <a:spcBef>
                <a:spcPts val="0"/>
              </a:spcBef>
              <a:spcAft>
                <a:spcPts val="0"/>
              </a:spcAft>
              <a:buNone/>
            </a:pPr>
            <a:r>
              <a:rPr lang="en" b="1"/>
              <a:t>Drew</a:t>
            </a:r>
            <a:endParaRPr b="1"/>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311700" y="292850"/>
            <a:ext cx="8528400" cy="6129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sz="3000" dirty="0"/>
              <a:t>PBL is Adaptable for </a:t>
            </a:r>
            <a:r>
              <a:rPr lang="en-US" sz="3000" u="sng" dirty="0" smtClean="0"/>
              <a:t>ALL</a:t>
            </a:r>
            <a:r>
              <a:rPr lang="en-US" sz="3000" dirty="0" smtClean="0"/>
              <a:t> </a:t>
            </a:r>
            <a:r>
              <a:rPr lang="en-US" sz="3000" b="0" dirty="0" smtClean="0"/>
              <a:t>K-5 </a:t>
            </a:r>
            <a:r>
              <a:rPr lang="en-US" sz="3000" dirty="0"/>
              <a:t>S</a:t>
            </a:r>
            <a:r>
              <a:rPr lang="en" sz="3000" dirty="0" err="1" smtClean="0"/>
              <a:t>tudents</a:t>
            </a:r>
            <a:endParaRPr sz="3000" dirty="0"/>
          </a:p>
        </p:txBody>
      </p:sp>
      <p:graphicFrame>
        <p:nvGraphicFramePr>
          <p:cNvPr id="127" name="Shape 127"/>
          <p:cNvGraphicFramePr/>
          <p:nvPr>
            <p:extLst>
              <p:ext uri="{D42A27DB-BD31-4B8C-83A1-F6EECF244321}">
                <p14:modId xmlns:p14="http://schemas.microsoft.com/office/powerpoint/2010/main" val="119096625"/>
              </p:ext>
            </p:extLst>
          </p:nvPr>
        </p:nvGraphicFramePr>
        <p:xfrm>
          <a:off x="956400" y="1068373"/>
          <a:ext cx="7239000" cy="3845065"/>
        </p:xfrm>
        <a:graphic>
          <a:graphicData uri="http://schemas.openxmlformats.org/drawingml/2006/table">
            <a:tbl>
              <a:tblPr>
                <a:noFill/>
                <a:tableStyleId>{39FF4BB8-10AC-4885-B9EC-E7136F3D0270}</a:tableStyleId>
              </a:tblPr>
              <a:tblGrid>
                <a:gridCol w="3619500"/>
                <a:gridCol w="3619500"/>
              </a:tblGrid>
              <a:tr h="919075">
                <a:tc>
                  <a:txBody>
                    <a:bodyPr/>
                    <a:lstStyle/>
                    <a:p>
                      <a:pPr marL="457200" lvl="0" indent="-311150">
                        <a:spcBef>
                          <a:spcPts val="0"/>
                        </a:spcBef>
                        <a:spcAft>
                          <a:spcPts val="0"/>
                        </a:spcAft>
                        <a:buSzPts val="1300"/>
                        <a:buFont typeface="Architects Daughter"/>
                        <a:buChar char="●"/>
                      </a:pPr>
                      <a:r>
                        <a:rPr lang="en" sz="1300">
                          <a:latin typeface="Architects Daughter"/>
                          <a:ea typeface="Architects Daughter"/>
                          <a:cs typeface="Architects Daughter"/>
                          <a:sym typeface="Architects Daughter"/>
                        </a:rPr>
                        <a:t>All Model Special Education and ESOL Staff are participating in PBL training </a:t>
                      </a:r>
                      <a:endParaRPr sz="1300">
                        <a:latin typeface="Architects Daughter"/>
                        <a:ea typeface="Architects Daughter"/>
                        <a:cs typeface="Architects Daughter"/>
                        <a:sym typeface="Architects Daughter"/>
                      </a:endParaRPr>
                    </a:p>
                  </a:txBody>
                  <a:tcPr marL="91425" marR="91425" marT="91425" marB="91425"/>
                </a:tc>
                <a:tc>
                  <a:txBody>
                    <a:bodyPr/>
                    <a:lstStyle/>
                    <a:p>
                      <a:pPr marL="457200" lvl="0" indent="-311150">
                        <a:spcBef>
                          <a:spcPts val="0"/>
                        </a:spcBef>
                        <a:spcAft>
                          <a:spcPts val="0"/>
                        </a:spcAft>
                        <a:buSzPts val="1300"/>
                        <a:buChar char="●"/>
                      </a:pPr>
                      <a:r>
                        <a:rPr lang="en" sz="1300">
                          <a:latin typeface="Architects Daughter"/>
                          <a:ea typeface="Architects Daughter"/>
                          <a:cs typeface="Architects Daughter"/>
                          <a:sym typeface="Architects Daughter"/>
                        </a:rPr>
                        <a:t>Open-ended projects allow for access points and student choice that accommodate </a:t>
                      </a:r>
                      <a:r>
                        <a:rPr lang="en" sz="1300" b="1" u="sng">
                          <a:latin typeface="Architects Daughter"/>
                          <a:ea typeface="Architects Daughter"/>
                          <a:cs typeface="Architects Daughter"/>
                          <a:sym typeface="Architects Daughter"/>
                        </a:rPr>
                        <a:t>all</a:t>
                      </a:r>
                      <a:r>
                        <a:rPr lang="en" sz="1300">
                          <a:latin typeface="Architects Daughter"/>
                          <a:ea typeface="Architects Daughter"/>
                          <a:cs typeface="Architects Daughter"/>
                          <a:sym typeface="Architects Daughter"/>
                        </a:rPr>
                        <a:t> learners</a:t>
                      </a:r>
                      <a:endParaRPr sz="1300">
                        <a:latin typeface="Architects Daughter"/>
                        <a:ea typeface="Architects Daughter"/>
                        <a:cs typeface="Architects Daughter"/>
                        <a:sym typeface="Architects Daughter"/>
                      </a:endParaRPr>
                    </a:p>
                  </a:txBody>
                  <a:tcPr marL="91425" marR="91425" marT="91425" marB="91425"/>
                </a:tc>
              </a:tr>
              <a:tr h="381000">
                <a:tc>
                  <a:txBody>
                    <a:bodyPr/>
                    <a:lstStyle/>
                    <a:p>
                      <a:pPr marL="457200" lvl="0" indent="-311150">
                        <a:spcBef>
                          <a:spcPts val="0"/>
                        </a:spcBef>
                        <a:spcAft>
                          <a:spcPts val="0"/>
                        </a:spcAft>
                        <a:buSzPts val="1300"/>
                        <a:buFont typeface="Architects Daughter"/>
                        <a:buChar char="●"/>
                      </a:pPr>
                      <a:r>
                        <a:rPr lang="en" sz="1300">
                          <a:latin typeface="Architects Daughter"/>
                          <a:ea typeface="Architects Daughter"/>
                          <a:cs typeface="Architects Daughter"/>
                          <a:sym typeface="Architects Daughter"/>
                        </a:rPr>
                        <a:t>Differentiated text and databases are available for students for the research portion of projects  </a:t>
                      </a:r>
                      <a:endParaRPr sz="1300">
                        <a:latin typeface="Architects Daughter"/>
                        <a:ea typeface="Architects Daughter"/>
                        <a:cs typeface="Architects Daughter"/>
                        <a:sym typeface="Architects Daughter"/>
                      </a:endParaRPr>
                    </a:p>
                  </a:txBody>
                  <a:tcPr marL="91425" marR="91425" marT="91425" marB="91425"/>
                </a:tc>
                <a:tc>
                  <a:txBody>
                    <a:bodyPr/>
                    <a:lstStyle/>
                    <a:p>
                      <a:pPr marL="457200" lvl="0" indent="-311150">
                        <a:spcBef>
                          <a:spcPts val="0"/>
                        </a:spcBef>
                        <a:spcAft>
                          <a:spcPts val="0"/>
                        </a:spcAft>
                        <a:buSzPts val="1300"/>
                        <a:buFont typeface="Architects Daughter"/>
                        <a:buChar char="●"/>
                      </a:pPr>
                      <a:r>
                        <a:rPr lang="en" sz="1300">
                          <a:latin typeface="Architects Daughter"/>
                          <a:ea typeface="Architects Daughter"/>
                          <a:cs typeface="Architects Daughter"/>
                          <a:sym typeface="Architects Daughter"/>
                        </a:rPr>
                        <a:t>PBL offers a way for kids to connect with each other and share a common learning experience</a:t>
                      </a:r>
                      <a:endParaRPr sz="1300">
                        <a:latin typeface="Architects Daughter"/>
                        <a:ea typeface="Architects Daughter"/>
                        <a:cs typeface="Architects Daughter"/>
                        <a:sym typeface="Architects Daughter"/>
                      </a:endParaRPr>
                    </a:p>
                  </a:txBody>
                  <a:tcPr marL="91425" marR="91425" marT="91425" marB="91425"/>
                </a:tc>
              </a:tr>
              <a:tr h="381000">
                <a:tc>
                  <a:txBody>
                    <a:bodyPr/>
                    <a:lstStyle/>
                    <a:p>
                      <a:pPr marL="457200" lvl="0" indent="-311150">
                        <a:spcBef>
                          <a:spcPts val="0"/>
                        </a:spcBef>
                        <a:spcAft>
                          <a:spcPts val="0"/>
                        </a:spcAft>
                        <a:buSzPts val="1300"/>
                        <a:buFont typeface="Architects Daughter"/>
                        <a:buChar char="●"/>
                      </a:pPr>
                      <a:r>
                        <a:rPr lang="en" sz="1300">
                          <a:latin typeface="Architects Daughter"/>
                          <a:ea typeface="Architects Daughter"/>
                          <a:cs typeface="Architects Daughter"/>
                          <a:sym typeface="Architects Daughter"/>
                        </a:rPr>
                        <a:t>Technology also provides access to content (videos, pictures, etc…)</a:t>
                      </a:r>
                      <a:endParaRPr sz="1300">
                        <a:latin typeface="Architects Daughter"/>
                        <a:ea typeface="Architects Daughter"/>
                        <a:cs typeface="Architects Daughter"/>
                        <a:sym typeface="Architects Daughter"/>
                      </a:endParaRPr>
                    </a:p>
                  </a:txBody>
                  <a:tcPr marL="91425" marR="91425" marT="91425" marB="91425"/>
                </a:tc>
                <a:tc>
                  <a:txBody>
                    <a:bodyPr/>
                    <a:lstStyle/>
                    <a:p>
                      <a:pPr marL="457200" lvl="0" indent="-311150">
                        <a:spcBef>
                          <a:spcPts val="0"/>
                        </a:spcBef>
                        <a:spcAft>
                          <a:spcPts val="0"/>
                        </a:spcAft>
                        <a:buSzPts val="1300"/>
                        <a:buFont typeface="Architects Daughter"/>
                        <a:buChar char="●"/>
                      </a:pPr>
                      <a:r>
                        <a:rPr lang="en" sz="1300">
                          <a:latin typeface="Architects Daughter"/>
                          <a:ea typeface="Architects Daughter"/>
                          <a:cs typeface="Architects Daughter"/>
                          <a:sym typeface="Architects Daughter"/>
                        </a:rPr>
                        <a:t>Hands on projects allow students to show what they know in a variety of ways beyond the traditional paper pencil test. </a:t>
                      </a:r>
                      <a:endParaRPr sz="1300">
                        <a:latin typeface="Architects Daughter"/>
                        <a:ea typeface="Architects Daughter"/>
                        <a:cs typeface="Architects Daughter"/>
                        <a:sym typeface="Architects Daughter"/>
                      </a:endParaRPr>
                    </a:p>
                  </a:txBody>
                  <a:tcPr marL="91425" marR="91425" marT="91425" marB="91425"/>
                </a:tc>
              </a:tr>
              <a:tr h="381000">
                <a:tc>
                  <a:txBody>
                    <a:bodyPr/>
                    <a:lstStyle/>
                    <a:p>
                      <a:pPr marL="457200" lvl="0" indent="-311150">
                        <a:spcBef>
                          <a:spcPts val="0"/>
                        </a:spcBef>
                        <a:spcAft>
                          <a:spcPts val="0"/>
                        </a:spcAft>
                        <a:buSzPts val="1300"/>
                        <a:buFont typeface="Architects Daughter"/>
                        <a:buChar char="●"/>
                      </a:pPr>
                      <a:r>
                        <a:rPr lang="en" sz="1300">
                          <a:latin typeface="Architects Daughter"/>
                          <a:ea typeface="Architects Daughter"/>
                          <a:cs typeface="Architects Daughter"/>
                          <a:sym typeface="Architects Daughter"/>
                        </a:rPr>
                        <a:t>Special Education and ESOL teachers and assistants are working with classroom teachers to meet goals and provide language support to students when needed and adapting steps of the PBL process using templates, checklists, visuals etc… </a:t>
                      </a:r>
                      <a:endParaRPr sz="1300">
                        <a:latin typeface="Architects Daughter"/>
                        <a:ea typeface="Architects Daughter"/>
                        <a:cs typeface="Architects Daughter"/>
                        <a:sym typeface="Architects Daughter"/>
                      </a:endParaRPr>
                    </a:p>
                  </a:txBody>
                  <a:tcPr marL="91425" marR="91425" marT="91425" marB="91425"/>
                </a:tc>
                <a:tc>
                  <a:txBody>
                    <a:bodyPr/>
                    <a:lstStyle/>
                    <a:p>
                      <a:pPr marL="457200" lvl="0" indent="-311150">
                        <a:spcBef>
                          <a:spcPts val="0"/>
                        </a:spcBef>
                        <a:spcAft>
                          <a:spcPts val="0"/>
                        </a:spcAft>
                        <a:buSzPts val="1300"/>
                        <a:buFont typeface="Architects Daughter"/>
                        <a:buChar char="●"/>
                      </a:pPr>
                      <a:r>
                        <a:rPr lang="en" sz="1300" dirty="0">
                          <a:latin typeface="Architects Daughter"/>
                          <a:ea typeface="Architects Daughter"/>
                          <a:cs typeface="Architects Daughter"/>
                          <a:sym typeface="Architects Daughter"/>
                        </a:rPr>
                        <a:t>Collaboration and presentation, two core pieces of PBL, strengthen oral language skills and communication</a:t>
                      </a:r>
                      <a:endParaRPr sz="1300" dirty="0">
                        <a:latin typeface="Architects Daughter"/>
                        <a:ea typeface="Architects Daughter"/>
                        <a:cs typeface="Architects Daughter"/>
                        <a:sym typeface="Architects Daughter"/>
                      </a:endParaRPr>
                    </a:p>
                  </a:txBody>
                  <a:tcPr marL="91425" marR="91425" marT="91425" marB="91425"/>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3000" dirty="0"/>
              <a:t>Three year </a:t>
            </a:r>
            <a:r>
              <a:rPr lang="en-US" sz="3000" dirty="0" smtClean="0"/>
              <a:t>Gradual I</a:t>
            </a:r>
            <a:r>
              <a:rPr lang="en" sz="3000" dirty="0" smtClean="0"/>
              <a:t>mplementation</a:t>
            </a:r>
            <a:r>
              <a:rPr lang="en-US" sz="3000" dirty="0" smtClean="0"/>
              <a:t> of STEAM</a:t>
            </a:r>
            <a:r>
              <a:rPr lang="en" sz="3000" dirty="0" smtClean="0"/>
              <a:t> </a:t>
            </a:r>
            <a:endParaRPr sz="3000" dirty="0"/>
          </a:p>
        </p:txBody>
      </p:sp>
      <p:pic>
        <p:nvPicPr>
          <p:cNvPr id="133" name="Shape 133" descr="Genius - Free images on Pixabay"/>
          <p:cNvPicPr preferRelativeResize="0"/>
          <p:nvPr/>
        </p:nvPicPr>
        <p:blipFill>
          <a:blip r:embed="rId3">
            <a:alphaModFix amt="20000"/>
          </a:blip>
          <a:stretch>
            <a:fillRect/>
          </a:stretch>
        </p:blipFill>
        <p:spPr>
          <a:xfrm>
            <a:off x="2434202" y="1718694"/>
            <a:ext cx="5143500" cy="5143500"/>
          </a:xfrm>
          <a:prstGeom prst="rect">
            <a:avLst/>
          </a:prstGeom>
          <a:noFill/>
          <a:ln>
            <a:noFill/>
          </a:ln>
        </p:spPr>
      </p:pic>
      <p:graphicFrame>
        <p:nvGraphicFramePr>
          <p:cNvPr id="134" name="Shape 134"/>
          <p:cNvGraphicFramePr/>
          <p:nvPr>
            <p:extLst>
              <p:ext uri="{D42A27DB-BD31-4B8C-83A1-F6EECF244321}">
                <p14:modId xmlns:p14="http://schemas.microsoft.com/office/powerpoint/2010/main" val="807421400"/>
              </p:ext>
            </p:extLst>
          </p:nvPr>
        </p:nvGraphicFramePr>
        <p:xfrm>
          <a:off x="171175" y="1228945"/>
          <a:ext cx="8661125" cy="3779460"/>
        </p:xfrm>
        <a:graphic>
          <a:graphicData uri="http://schemas.openxmlformats.org/drawingml/2006/table">
            <a:tbl>
              <a:tblPr>
                <a:noFill/>
                <a:tableStyleId>{39FF4BB8-10AC-4885-B9EC-E7136F3D0270}</a:tableStyleId>
              </a:tblPr>
              <a:tblGrid>
                <a:gridCol w="3342925"/>
                <a:gridCol w="2659100"/>
                <a:gridCol w="2659100"/>
              </a:tblGrid>
              <a:tr h="381000">
                <a:tc>
                  <a:txBody>
                    <a:bodyPr/>
                    <a:lstStyle/>
                    <a:p>
                      <a:pPr marL="0" lvl="0" indent="0" algn="ctr">
                        <a:spcBef>
                          <a:spcPts val="0"/>
                        </a:spcBef>
                        <a:spcAft>
                          <a:spcPts val="0"/>
                        </a:spcAft>
                        <a:buNone/>
                      </a:pPr>
                      <a:r>
                        <a:rPr lang="en" b="1"/>
                        <a:t>Year One </a:t>
                      </a:r>
                      <a:endParaRPr b="1"/>
                    </a:p>
                  </a:txBody>
                  <a:tcPr marL="91425" marR="91425" marT="91425" marB="91425">
                    <a:solidFill>
                      <a:srgbClr val="FFFF00"/>
                    </a:solidFill>
                  </a:tcPr>
                </a:tc>
                <a:tc>
                  <a:txBody>
                    <a:bodyPr/>
                    <a:lstStyle/>
                    <a:p>
                      <a:pPr marL="0" lvl="0" indent="0" algn="ctr">
                        <a:spcBef>
                          <a:spcPts val="0"/>
                        </a:spcBef>
                        <a:spcAft>
                          <a:spcPts val="0"/>
                        </a:spcAft>
                        <a:buNone/>
                      </a:pPr>
                      <a:r>
                        <a:rPr lang="en" b="1"/>
                        <a:t>Year Two</a:t>
                      </a:r>
                      <a:endParaRPr b="1"/>
                    </a:p>
                  </a:txBody>
                  <a:tcPr marL="91425" marR="91425" marT="91425" marB="91425">
                    <a:solidFill>
                      <a:srgbClr val="00FFFF"/>
                    </a:solidFill>
                  </a:tcPr>
                </a:tc>
                <a:tc>
                  <a:txBody>
                    <a:bodyPr/>
                    <a:lstStyle/>
                    <a:p>
                      <a:pPr marL="0" lvl="0" indent="0" algn="ctr">
                        <a:spcBef>
                          <a:spcPts val="0"/>
                        </a:spcBef>
                        <a:spcAft>
                          <a:spcPts val="0"/>
                        </a:spcAft>
                        <a:buNone/>
                      </a:pPr>
                      <a:r>
                        <a:rPr lang="en" b="1"/>
                        <a:t>Year Three</a:t>
                      </a:r>
                      <a:endParaRPr b="1"/>
                    </a:p>
                  </a:txBody>
                  <a:tcPr marL="91425" marR="91425" marT="91425" marB="91425">
                    <a:solidFill>
                      <a:srgbClr val="00FF00"/>
                    </a:solidFill>
                  </a:tcPr>
                </a:tc>
              </a:tr>
              <a:tr h="381000">
                <a:tc>
                  <a:txBody>
                    <a:bodyPr/>
                    <a:lstStyle/>
                    <a:p>
                      <a:pPr marL="457200" lvl="0" indent="-317500" rtl="0">
                        <a:spcBef>
                          <a:spcPts val="0"/>
                        </a:spcBef>
                        <a:spcAft>
                          <a:spcPts val="0"/>
                        </a:spcAft>
                        <a:buSzPts val="1400"/>
                        <a:buFont typeface="Consolas"/>
                        <a:buChar char="-"/>
                      </a:pPr>
                      <a:r>
                        <a:rPr lang="en">
                          <a:latin typeface="Consolas"/>
                          <a:ea typeface="Consolas"/>
                          <a:cs typeface="Consolas"/>
                          <a:sym typeface="Consolas"/>
                        </a:rPr>
                        <a:t>Project-Based Learning (PBL) in the content areas of science/social studies </a:t>
                      </a:r>
                      <a:endParaRPr>
                        <a:latin typeface="Consolas"/>
                        <a:ea typeface="Consolas"/>
                        <a:cs typeface="Consolas"/>
                        <a:sym typeface="Consolas"/>
                      </a:endParaRPr>
                    </a:p>
                    <a:p>
                      <a:pPr marL="457200" lvl="0" indent="-317500" rtl="0">
                        <a:spcBef>
                          <a:spcPts val="0"/>
                        </a:spcBef>
                        <a:spcAft>
                          <a:spcPts val="0"/>
                        </a:spcAft>
                        <a:buSzPts val="1400"/>
                        <a:buFont typeface="Consolas"/>
                        <a:buChar char="-"/>
                      </a:pPr>
                      <a:r>
                        <a:rPr lang="en">
                          <a:latin typeface="Consolas"/>
                          <a:ea typeface="Consolas"/>
                          <a:cs typeface="Consolas"/>
                          <a:sym typeface="Consolas"/>
                        </a:rPr>
                        <a:t>Innovation Hours (Parent Showcases)</a:t>
                      </a:r>
                      <a:endParaRPr>
                        <a:latin typeface="Consolas"/>
                        <a:ea typeface="Consolas"/>
                        <a:cs typeface="Consolas"/>
                        <a:sym typeface="Consolas"/>
                      </a:endParaRPr>
                    </a:p>
                    <a:p>
                      <a:pPr marL="457200" lvl="0" indent="-317500" rtl="0">
                        <a:spcBef>
                          <a:spcPts val="0"/>
                        </a:spcBef>
                        <a:spcAft>
                          <a:spcPts val="0"/>
                        </a:spcAft>
                        <a:buSzPts val="1400"/>
                        <a:buFont typeface="Consolas"/>
                        <a:buChar char="-"/>
                      </a:pPr>
                      <a:r>
                        <a:rPr lang="en">
                          <a:latin typeface="Consolas"/>
                          <a:ea typeface="Consolas"/>
                          <a:cs typeface="Consolas"/>
                          <a:sym typeface="Consolas"/>
                        </a:rPr>
                        <a:t>Makerspace: building and engineering </a:t>
                      </a:r>
                      <a:endParaRPr>
                        <a:latin typeface="Consolas"/>
                        <a:ea typeface="Consolas"/>
                        <a:cs typeface="Consolas"/>
                        <a:sym typeface="Consolas"/>
                      </a:endParaRPr>
                    </a:p>
                    <a:p>
                      <a:pPr marL="457200" lvl="0" indent="-317500" rtl="0">
                        <a:spcBef>
                          <a:spcPts val="0"/>
                        </a:spcBef>
                        <a:spcAft>
                          <a:spcPts val="0"/>
                        </a:spcAft>
                        <a:buSzPts val="1400"/>
                        <a:buFont typeface="Consolas"/>
                        <a:buChar char="-"/>
                      </a:pPr>
                      <a:r>
                        <a:rPr lang="en">
                          <a:latin typeface="Consolas"/>
                          <a:ea typeface="Consolas"/>
                          <a:cs typeface="Consolas"/>
                          <a:sym typeface="Consolas"/>
                        </a:rPr>
                        <a:t>Robotics/Coding </a:t>
                      </a:r>
                      <a:endParaRPr>
                        <a:latin typeface="Consolas"/>
                        <a:ea typeface="Consolas"/>
                        <a:cs typeface="Consolas"/>
                        <a:sym typeface="Consolas"/>
                      </a:endParaRPr>
                    </a:p>
                    <a:p>
                      <a:pPr marL="457200" lvl="0" indent="-317500" rtl="0">
                        <a:spcBef>
                          <a:spcPts val="0"/>
                        </a:spcBef>
                        <a:spcAft>
                          <a:spcPts val="0"/>
                        </a:spcAft>
                        <a:buSzPts val="1400"/>
                        <a:buFont typeface="Consolas"/>
                        <a:buChar char="-"/>
                      </a:pPr>
                      <a:r>
                        <a:rPr lang="en">
                          <a:latin typeface="Consolas"/>
                          <a:ea typeface="Consolas"/>
                          <a:cs typeface="Consolas"/>
                          <a:sym typeface="Consolas"/>
                        </a:rPr>
                        <a:t>Scientists in the classroom</a:t>
                      </a:r>
                      <a:endParaRPr>
                        <a:latin typeface="Consolas"/>
                        <a:ea typeface="Consolas"/>
                        <a:cs typeface="Consolas"/>
                        <a:sym typeface="Consolas"/>
                      </a:endParaRPr>
                    </a:p>
                    <a:p>
                      <a:pPr marL="457200" lvl="0" indent="-317500" rtl="0">
                        <a:spcBef>
                          <a:spcPts val="0"/>
                        </a:spcBef>
                        <a:spcAft>
                          <a:spcPts val="0"/>
                        </a:spcAft>
                        <a:buSzPts val="1400"/>
                        <a:buFont typeface="Consolas"/>
                        <a:buChar char="-"/>
                      </a:pPr>
                      <a:r>
                        <a:rPr lang="en">
                          <a:latin typeface="Consolas"/>
                          <a:ea typeface="Consolas"/>
                          <a:cs typeface="Consolas"/>
                          <a:sym typeface="Consolas"/>
                        </a:rPr>
                        <a:t>Arts Integration: CETA</a:t>
                      </a:r>
                      <a:endParaRPr>
                        <a:latin typeface="Consolas"/>
                        <a:ea typeface="Consolas"/>
                        <a:cs typeface="Consolas"/>
                        <a:sym typeface="Consolas"/>
                      </a:endParaRPr>
                    </a:p>
                    <a:p>
                      <a:pPr marL="457200" lvl="0" indent="-317500">
                        <a:spcBef>
                          <a:spcPts val="0"/>
                        </a:spcBef>
                        <a:spcAft>
                          <a:spcPts val="0"/>
                        </a:spcAft>
                        <a:buSzPts val="1400"/>
                        <a:buFont typeface="Consolas"/>
                        <a:buChar char="-"/>
                      </a:pPr>
                      <a:r>
                        <a:rPr lang="en">
                          <a:latin typeface="Consolas"/>
                          <a:ea typeface="Consolas"/>
                          <a:cs typeface="Consolas"/>
                          <a:sym typeface="Consolas"/>
                        </a:rPr>
                        <a:t>Teacher Training </a:t>
                      </a:r>
                      <a:endParaRPr>
                        <a:latin typeface="Consolas"/>
                        <a:ea typeface="Consolas"/>
                        <a:cs typeface="Consolas"/>
                        <a:sym typeface="Consolas"/>
                      </a:endParaRPr>
                    </a:p>
                  </a:txBody>
                  <a:tcPr marL="91425" marR="91425" marT="91425" marB="91425"/>
                </a:tc>
                <a:tc>
                  <a:txBody>
                    <a:bodyPr/>
                    <a:lstStyle/>
                    <a:p>
                      <a:pPr marL="0" lvl="0" indent="0">
                        <a:spcBef>
                          <a:spcPts val="0"/>
                        </a:spcBef>
                        <a:spcAft>
                          <a:spcPts val="0"/>
                        </a:spcAft>
                        <a:buNone/>
                      </a:pPr>
                      <a:r>
                        <a:rPr lang="en">
                          <a:latin typeface="Consolas"/>
                          <a:ea typeface="Consolas"/>
                          <a:cs typeface="Consolas"/>
                          <a:sym typeface="Consolas"/>
                        </a:rPr>
                        <a:t>Everything in Year One Plus: </a:t>
                      </a:r>
                      <a:endParaRPr>
                        <a:latin typeface="Consolas"/>
                        <a:ea typeface="Consolas"/>
                        <a:cs typeface="Consolas"/>
                        <a:sym typeface="Consolas"/>
                      </a:endParaRPr>
                    </a:p>
                    <a:p>
                      <a:pPr marL="0" lvl="0" indent="0">
                        <a:spcBef>
                          <a:spcPts val="0"/>
                        </a:spcBef>
                        <a:spcAft>
                          <a:spcPts val="0"/>
                        </a:spcAft>
                        <a:buNone/>
                      </a:pPr>
                      <a:endParaRPr>
                        <a:latin typeface="Consolas"/>
                        <a:ea typeface="Consolas"/>
                        <a:cs typeface="Consolas"/>
                        <a:sym typeface="Consolas"/>
                      </a:endParaRPr>
                    </a:p>
                    <a:p>
                      <a:pPr marL="457200" lvl="0" indent="-317500" rtl="0">
                        <a:spcBef>
                          <a:spcPts val="0"/>
                        </a:spcBef>
                        <a:spcAft>
                          <a:spcPts val="0"/>
                        </a:spcAft>
                        <a:buSzPts val="1400"/>
                        <a:buFont typeface="Consolas"/>
                        <a:buChar char="-"/>
                      </a:pPr>
                      <a:r>
                        <a:rPr lang="en">
                          <a:latin typeface="Consolas"/>
                          <a:ea typeface="Consolas"/>
                          <a:cs typeface="Consolas"/>
                          <a:sym typeface="Consolas"/>
                        </a:rPr>
                        <a:t>Science/</a:t>
                      </a:r>
                      <a:endParaRPr>
                        <a:latin typeface="Consolas"/>
                        <a:ea typeface="Consolas"/>
                        <a:cs typeface="Consolas"/>
                        <a:sym typeface="Consolas"/>
                      </a:endParaRPr>
                    </a:p>
                    <a:p>
                      <a:pPr marL="0" lvl="0" indent="0" rtl="0">
                        <a:spcBef>
                          <a:spcPts val="0"/>
                        </a:spcBef>
                        <a:spcAft>
                          <a:spcPts val="0"/>
                        </a:spcAft>
                        <a:buNone/>
                      </a:pPr>
                      <a:r>
                        <a:rPr lang="en">
                          <a:latin typeface="Consolas"/>
                          <a:ea typeface="Consolas"/>
                          <a:cs typeface="Consolas"/>
                          <a:sym typeface="Consolas"/>
                        </a:rPr>
                        <a:t>     Engineering Fair </a:t>
                      </a:r>
                      <a:endParaRPr>
                        <a:latin typeface="Consolas"/>
                        <a:ea typeface="Consolas"/>
                        <a:cs typeface="Consolas"/>
                        <a:sym typeface="Consolas"/>
                      </a:endParaRPr>
                    </a:p>
                    <a:p>
                      <a:pPr marL="0" lvl="0" indent="0" rtl="0">
                        <a:spcBef>
                          <a:spcPts val="0"/>
                        </a:spcBef>
                        <a:spcAft>
                          <a:spcPts val="0"/>
                        </a:spcAft>
                        <a:buNone/>
                      </a:pPr>
                      <a:endParaRPr>
                        <a:latin typeface="Consolas"/>
                        <a:ea typeface="Consolas"/>
                        <a:cs typeface="Consolas"/>
                        <a:sym typeface="Consolas"/>
                      </a:endParaRPr>
                    </a:p>
                    <a:p>
                      <a:pPr marL="457200" lvl="0" indent="-317500" rtl="0">
                        <a:spcBef>
                          <a:spcPts val="0"/>
                        </a:spcBef>
                        <a:spcAft>
                          <a:spcPts val="0"/>
                        </a:spcAft>
                        <a:buSzPts val="1400"/>
                        <a:buFont typeface="Consolas"/>
                        <a:buChar char="-"/>
                      </a:pPr>
                      <a:r>
                        <a:rPr lang="en">
                          <a:latin typeface="Consolas"/>
                          <a:ea typeface="Consolas"/>
                          <a:cs typeface="Consolas"/>
                          <a:sym typeface="Consolas"/>
                        </a:rPr>
                        <a:t>STEAM Clubs </a:t>
                      </a:r>
                      <a:endParaRPr>
                        <a:latin typeface="Consolas"/>
                        <a:ea typeface="Consolas"/>
                        <a:cs typeface="Consolas"/>
                        <a:sym typeface="Consolas"/>
                      </a:endParaRPr>
                    </a:p>
                    <a:p>
                      <a:pPr marL="0" lvl="0" indent="0" rtl="0">
                        <a:spcBef>
                          <a:spcPts val="0"/>
                        </a:spcBef>
                        <a:spcAft>
                          <a:spcPts val="0"/>
                        </a:spcAft>
                        <a:buNone/>
                      </a:pPr>
                      <a:endParaRPr>
                        <a:latin typeface="Consolas"/>
                        <a:ea typeface="Consolas"/>
                        <a:cs typeface="Consolas"/>
                        <a:sym typeface="Consolas"/>
                      </a:endParaRPr>
                    </a:p>
                    <a:p>
                      <a:pPr marL="457200" lvl="0" indent="-317500" rtl="0">
                        <a:spcBef>
                          <a:spcPts val="0"/>
                        </a:spcBef>
                        <a:spcAft>
                          <a:spcPts val="0"/>
                        </a:spcAft>
                        <a:buSzPts val="1400"/>
                        <a:buFont typeface="Consolas"/>
                        <a:buChar char="-"/>
                      </a:pPr>
                      <a:r>
                        <a:rPr lang="en">
                          <a:latin typeface="Consolas"/>
                          <a:ea typeface="Consolas"/>
                          <a:cs typeface="Consolas"/>
                          <a:sym typeface="Consolas"/>
                        </a:rPr>
                        <a:t>Community Outreach-- more professionals in the classrooms </a:t>
                      </a:r>
                      <a:endParaRPr>
                        <a:latin typeface="Consolas"/>
                        <a:ea typeface="Consolas"/>
                        <a:cs typeface="Consolas"/>
                        <a:sym typeface="Consolas"/>
                      </a:endParaRPr>
                    </a:p>
                    <a:p>
                      <a:pPr marL="0" lvl="0" indent="0">
                        <a:spcBef>
                          <a:spcPts val="0"/>
                        </a:spcBef>
                        <a:spcAft>
                          <a:spcPts val="0"/>
                        </a:spcAft>
                        <a:buNone/>
                      </a:pPr>
                      <a:endParaRPr>
                        <a:latin typeface="Consolas"/>
                        <a:ea typeface="Consolas"/>
                        <a:cs typeface="Consolas"/>
                        <a:sym typeface="Consolas"/>
                      </a:endParaRPr>
                    </a:p>
                  </a:txBody>
                  <a:tcPr marL="91425" marR="91425" marT="91425" marB="91425"/>
                </a:tc>
                <a:tc>
                  <a:txBody>
                    <a:bodyPr/>
                    <a:lstStyle/>
                    <a:p>
                      <a:pPr marL="0" lvl="0" indent="0">
                        <a:spcBef>
                          <a:spcPts val="0"/>
                        </a:spcBef>
                        <a:spcAft>
                          <a:spcPts val="0"/>
                        </a:spcAft>
                        <a:buNone/>
                      </a:pPr>
                      <a:r>
                        <a:rPr lang="en" dirty="0">
                          <a:latin typeface="Consolas"/>
                          <a:ea typeface="Consolas"/>
                          <a:cs typeface="Consolas"/>
                          <a:sym typeface="Consolas"/>
                        </a:rPr>
                        <a:t>Everything in Years One and Two Plus: </a:t>
                      </a:r>
                      <a:endParaRPr dirty="0">
                        <a:latin typeface="Consolas"/>
                        <a:ea typeface="Consolas"/>
                        <a:cs typeface="Consolas"/>
                        <a:sym typeface="Consolas"/>
                      </a:endParaRPr>
                    </a:p>
                    <a:p>
                      <a:pPr marL="0" lvl="0" indent="0">
                        <a:spcBef>
                          <a:spcPts val="0"/>
                        </a:spcBef>
                        <a:spcAft>
                          <a:spcPts val="0"/>
                        </a:spcAft>
                        <a:buNone/>
                      </a:pPr>
                      <a:endParaRPr dirty="0">
                        <a:latin typeface="Consolas"/>
                        <a:ea typeface="Consolas"/>
                        <a:cs typeface="Consolas"/>
                        <a:sym typeface="Consolas"/>
                      </a:endParaRPr>
                    </a:p>
                    <a:p>
                      <a:pPr marL="457200" lvl="0" indent="-317500" rtl="0">
                        <a:spcBef>
                          <a:spcPts val="0"/>
                        </a:spcBef>
                        <a:spcAft>
                          <a:spcPts val="0"/>
                        </a:spcAft>
                        <a:buSzPts val="1400"/>
                        <a:buFont typeface="Consolas"/>
                        <a:buChar char="-"/>
                      </a:pPr>
                      <a:r>
                        <a:rPr lang="en" dirty="0">
                          <a:latin typeface="Consolas"/>
                          <a:ea typeface="Consolas"/>
                          <a:cs typeface="Consolas"/>
                          <a:sym typeface="Consolas"/>
                        </a:rPr>
                        <a:t>Quarterly Innovation Hours </a:t>
                      </a:r>
                      <a:endParaRPr dirty="0">
                        <a:latin typeface="Consolas"/>
                        <a:ea typeface="Consolas"/>
                        <a:cs typeface="Consolas"/>
                        <a:sym typeface="Consolas"/>
                      </a:endParaRPr>
                    </a:p>
                    <a:p>
                      <a:pPr marL="457200" lvl="0" indent="-317500" rtl="0">
                        <a:spcBef>
                          <a:spcPts val="0"/>
                        </a:spcBef>
                        <a:spcAft>
                          <a:spcPts val="0"/>
                        </a:spcAft>
                        <a:buSzPts val="1400"/>
                        <a:buFont typeface="Consolas"/>
                        <a:buChar char="-"/>
                      </a:pPr>
                      <a:r>
                        <a:rPr lang="en" dirty="0">
                          <a:latin typeface="Consolas"/>
                          <a:ea typeface="Consolas"/>
                          <a:cs typeface="Consolas"/>
                          <a:sym typeface="Consolas"/>
                        </a:rPr>
                        <a:t>Permanent Makerspace</a:t>
                      </a:r>
                      <a:endParaRPr dirty="0">
                        <a:latin typeface="Consolas"/>
                        <a:ea typeface="Consolas"/>
                        <a:cs typeface="Consolas"/>
                        <a:sym typeface="Consolas"/>
                      </a:endParaRPr>
                    </a:p>
                    <a:p>
                      <a:pPr marL="457200" lvl="0" indent="-317500" rtl="0">
                        <a:spcBef>
                          <a:spcPts val="0"/>
                        </a:spcBef>
                        <a:spcAft>
                          <a:spcPts val="0"/>
                        </a:spcAft>
                        <a:buSzPts val="1400"/>
                        <a:buFont typeface="Consolas"/>
                        <a:buChar char="-"/>
                      </a:pPr>
                      <a:r>
                        <a:rPr lang="en" dirty="0">
                          <a:latin typeface="Consolas"/>
                          <a:ea typeface="Consolas"/>
                          <a:cs typeface="Consolas"/>
                          <a:sym typeface="Consolas"/>
                        </a:rPr>
                        <a:t>Maker Faire (schoolwide)</a:t>
                      </a:r>
                      <a:endParaRPr dirty="0">
                        <a:latin typeface="Consolas"/>
                        <a:ea typeface="Consolas"/>
                        <a:cs typeface="Consolas"/>
                        <a:sym typeface="Consolas"/>
                      </a:endParaRPr>
                    </a:p>
                    <a:p>
                      <a:pPr marL="457200" lvl="0" indent="-317500" rtl="0">
                        <a:spcBef>
                          <a:spcPts val="0"/>
                        </a:spcBef>
                        <a:spcAft>
                          <a:spcPts val="0"/>
                        </a:spcAft>
                        <a:buSzPts val="1400"/>
                        <a:buFont typeface="Consolas"/>
                        <a:buChar char="-"/>
                      </a:pPr>
                      <a:r>
                        <a:rPr lang="en" dirty="0">
                          <a:latin typeface="Consolas"/>
                          <a:ea typeface="Consolas"/>
                          <a:cs typeface="Consolas"/>
                          <a:sym typeface="Consolas"/>
                        </a:rPr>
                        <a:t>Creative scheduling </a:t>
                      </a:r>
                      <a:endParaRPr dirty="0">
                        <a:latin typeface="Consolas"/>
                        <a:ea typeface="Consolas"/>
                        <a:cs typeface="Consolas"/>
                        <a:sym typeface="Consolas"/>
                      </a:endParaRPr>
                    </a:p>
                    <a:p>
                      <a:pPr marL="457200" lvl="0" indent="-317500" rtl="0">
                        <a:spcBef>
                          <a:spcPts val="0"/>
                        </a:spcBef>
                        <a:spcAft>
                          <a:spcPts val="0"/>
                        </a:spcAft>
                        <a:buSzPts val="1400"/>
                        <a:buFont typeface="Consolas"/>
                        <a:buChar char="-"/>
                      </a:pPr>
                      <a:r>
                        <a:rPr lang="en" dirty="0">
                          <a:latin typeface="Consolas"/>
                          <a:ea typeface="Consolas"/>
                          <a:cs typeface="Consolas"/>
                          <a:sym typeface="Consolas"/>
                        </a:rPr>
                        <a:t>Cross-curricular PBLs</a:t>
                      </a:r>
                      <a:endParaRPr dirty="0">
                        <a:latin typeface="Consolas"/>
                        <a:ea typeface="Consolas"/>
                        <a:cs typeface="Consolas"/>
                        <a:sym typeface="Consolas"/>
                      </a:endParaRPr>
                    </a:p>
                    <a:p>
                      <a:pPr marL="457200" lvl="0" indent="-317500">
                        <a:spcBef>
                          <a:spcPts val="0"/>
                        </a:spcBef>
                        <a:spcAft>
                          <a:spcPts val="0"/>
                        </a:spcAft>
                        <a:buSzPts val="1400"/>
                        <a:buFont typeface="Consolas"/>
                        <a:buChar char="-"/>
                      </a:pPr>
                      <a:r>
                        <a:rPr lang="en" dirty="0">
                          <a:latin typeface="Consolas"/>
                          <a:ea typeface="Consolas"/>
                          <a:cs typeface="Consolas"/>
                          <a:sym typeface="Consolas"/>
                        </a:rPr>
                        <a:t>Additional extra curricular opportunities for students </a:t>
                      </a:r>
                      <a:endParaRPr dirty="0">
                        <a:latin typeface="Consolas"/>
                        <a:ea typeface="Consolas"/>
                        <a:cs typeface="Consolas"/>
                        <a:sym typeface="Consolas"/>
                      </a:endParaRPr>
                    </a:p>
                  </a:txBody>
                  <a:tcPr marL="91425" marR="91425" marT="91425" marB="91425"/>
                </a:tc>
              </a:tr>
            </a:tbl>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459</Words>
  <Application>Microsoft Macintosh PowerPoint</Application>
  <PresentationFormat>On-screen Show (16:9)</PresentationFormat>
  <Paragraphs>86</Paragraphs>
  <Slides>17</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Amatic SC</vt:lpstr>
      <vt:lpstr>Architects Daughter</vt:lpstr>
      <vt:lpstr>Consolas</vt:lpstr>
      <vt:lpstr>Montserrat</vt:lpstr>
      <vt:lpstr>Source Code Pro</vt:lpstr>
      <vt:lpstr>Arial</vt:lpstr>
      <vt:lpstr>Beach Day</vt:lpstr>
      <vt:lpstr>STEAM at Drew</vt:lpstr>
      <vt:lpstr>Introduction </vt:lpstr>
      <vt:lpstr>What is STEAM?</vt:lpstr>
      <vt:lpstr>Why STEAM?</vt:lpstr>
      <vt:lpstr>STEAM in Action at Drew </vt:lpstr>
      <vt:lpstr>Steam in action continued...</vt:lpstr>
      <vt:lpstr>  STEAM delivered through Project-Based Learning (PBL)</vt:lpstr>
      <vt:lpstr>PBL is Adaptable for ALL K-5 Students</vt:lpstr>
      <vt:lpstr>Three year Gradual Implementation of STEAM </vt:lpstr>
      <vt:lpstr>Project-Based Learning </vt:lpstr>
      <vt:lpstr>Innovation Hour Parent Showcases </vt:lpstr>
      <vt:lpstr>Makerspace Projects </vt:lpstr>
      <vt:lpstr>Robotics/Coding </vt:lpstr>
      <vt:lpstr>Arts Integration </vt:lpstr>
      <vt:lpstr>Teacher Training</vt:lpstr>
      <vt:lpstr>Expected Outcomes </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STEAM at Drew</dc:title>
  <cp:lastModifiedBy>Denbo, Rachel</cp:lastModifiedBy>
  <cp:revision>6</cp:revision>
  <dcterms:modified xsi:type="dcterms:W3CDTF">2018-01-18T23:52:36Z</dcterms:modified>
</cp:coreProperties>
</file>