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300"/>
  </p:normalViewPr>
  <p:slideViewPr>
    <p:cSldViewPr snapToGrid="0" snapToObjects="1">
      <p:cViewPr varScale="1">
        <p:scale>
          <a:sx n="82" d="100"/>
          <a:sy n="82"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75652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886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65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584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7512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266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6684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967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654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5489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accent3"/>
                </a:solidFill>
                <a:latin typeface="Average"/>
                <a:ea typeface="Average"/>
                <a:cs typeface="Average"/>
                <a:sym typeface="Average"/>
              </a:rPr>
              <a:t>‹#›</a:t>
            </a:fld>
            <a:endParaRPr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wrap="square" lIns="91425" tIns="91425" rIns="91425" bIns="91425" anchor="b" anchorCtr="0">
            <a:noAutofit/>
          </a:bodyPr>
          <a:lstStyle/>
          <a:p>
            <a:pPr marL="0" lvl="0" indent="0">
              <a:spcBef>
                <a:spcPts val="0"/>
              </a:spcBef>
              <a:spcAft>
                <a:spcPts val="0"/>
              </a:spcAft>
              <a:buNone/>
            </a:pPr>
            <a:r>
              <a:rPr lang="en"/>
              <a:t>Third Grade Fictional Maps </a:t>
            </a:r>
            <a:endParaRPr/>
          </a:p>
        </p:txBody>
      </p:sp>
      <p:sp>
        <p:nvSpPr>
          <p:cNvPr id="60" name="Shape 60"/>
          <p:cNvSpPr txBox="1">
            <a:spLocks noGrp="1"/>
          </p:cNvSpPr>
          <p:nvPr>
            <p:ph type="subTitle" idx="1"/>
          </p:nvPr>
        </p:nvSpPr>
        <p:spPr>
          <a:xfrm>
            <a:off x="671250" y="3174876"/>
            <a:ext cx="7801500" cy="7926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A STEAM PBL Experience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Finished Map Examples </a:t>
            </a:r>
            <a:endParaRPr/>
          </a:p>
        </p:txBody>
      </p:sp>
      <p:pic>
        <p:nvPicPr>
          <p:cNvPr id="122" name="Shape 122"/>
          <p:cNvPicPr preferRelativeResize="0"/>
          <p:nvPr/>
        </p:nvPicPr>
        <p:blipFill>
          <a:blip r:embed="rId3">
            <a:alphaModFix/>
          </a:blip>
          <a:stretch>
            <a:fillRect/>
          </a:stretch>
        </p:blipFill>
        <p:spPr>
          <a:xfrm>
            <a:off x="52550" y="1086400"/>
            <a:ext cx="2865731" cy="3820975"/>
          </a:xfrm>
          <a:prstGeom prst="rect">
            <a:avLst/>
          </a:prstGeom>
          <a:noFill/>
          <a:ln>
            <a:noFill/>
          </a:ln>
        </p:spPr>
      </p:pic>
      <p:pic>
        <p:nvPicPr>
          <p:cNvPr id="123" name="Shape 123"/>
          <p:cNvPicPr preferRelativeResize="0"/>
          <p:nvPr/>
        </p:nvPicPr>
        <p:blipFill>
          <a:blip r:embed="rId4">
            <a:alphaModFix/>
          </a:blip>
          <a:stretch>
            <a:fillRect/>
          </a:stretch>
        </p:blipFill>
        <p:spPr>
          <a:xfrm>
            <a:off x="6093313" y="981763"/>
            <a:ext cx="2802938" cy="3737251"/>
          </a:xfrm>
          <a:prstGeom prst="rect">
            <a:avLst/>
          </a:prstGeom>
          <a:noFill/>
          <a:ln>
            <a:noFill/>
          </a:ln>
        </p:spPr>
      </p:pic>
      <p:pic>
        <p:nvPicPr>
          <p:cNvPr id="124" name="Shape 124"/>
          <p:cNvPicPr preferRelativeResize="0"/>
          <p:nvPr/>
        </p:nvPicPr>
        <p:blipFill>
          <a:blip r:embed="rId5">
            <a:alphaModFix/>
          </a:blip>
          <a:stretch>
            <a:fillRect/>
          </a:stretch>
        </p:blipFill>
        <p:spPr>
          <a:xfrm>
            <a:off x="3147996" y="1126563"/>
            <a:ext cx="2585777" cy="34476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Our Entry Event </a:t>
            </a:r>
            <a:endParaRPr/>
          </a:p>
        </p:txBody>
      </p:sp>
      <p:sp>
        <p:nvSpPr>
          <p:cNvPr id="66" name="Shape 66"/>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0"/>
              </a:spcAft>
              <a:buNone/>
            </a:pPr>
            <a:endParaRPr sz="2400"/>
          </a:p>
          <a:p>
            <a:pPr marL="0" lvl="0" indent="0">
              <a:spcBef>
                <a:spcPts val="1600"/>
              </a:spcBef>
              <a:spcAft>
                <a:spcPts val="1600"/>
              </a:spcAft>
              <a:buNone/>
            </a:pPr>
            <a:r>
              <a:rPr lang="en" sz="2400">
                <a:solidFill>
                  <a:srgbClr val="C9DAF8"/>
                </a:solidFill>
              </a:rPr>
              <a:t>Third graders used maps of Drew Model School to locate clues.  At the end of the scavenger hunt, the students found their driving question.</a:t>
            </a:r>
            <a:endParaRPr sz="2400">
              <a:solidFill>
                <a:srgbClr val="C9DAF8"/>
              </a:solidFill>
            </a:endParaRPr>
          </a:p>
        </p:txBody>
      </p:sp>
      <p:pic>
        <p:nvPicPr>
          <p:cNvPr id="67" name="Shape 67"/>
          <p:cNvPicPr preferRelativeResize="0"/>
          <p:nvPr/>
        </p:nvPicPr>
        <p:blipFill>
          <a:blip r:embed="rId3">
            <a:alphaModFix/>
          </a:blip>
          <a:stretch>
            <a:fillRect/>
          </a:stretch>
        </p:blipFill>
        <p:spPr>
          <a:xfrm>
            <a:off x="5093200" y="747900"/>
            <a:ext cx="2865731"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Driving Question</a:t>
            </a:r>
            <a:endParaRPr/>
          </a:p>
        </p:txBody>
      </p:sp>
      <p:pic>
        <p:nvPicPr>
          <p:cNvPr id="73" name="Shape 73"/>
          <p:cNvPicPr preferRelativeResize="0"/>
          <p:nvPr/>
        </p:nvPicPr>
        <p:blipFill>
          <a:blip r:embed="rId3">
            <a:alphaModFix/>
          </a:blip>
          <a:stretch>
            <a:fillRect/>
          </a:stretch>
        </p:blipFill>
        <p:spPr>
          <a:xfrm>
            <a:off x="5295900" y="593425"/>
            <a:ext cx="3253302" cy="4337726"/>
          </a:xfrm>
          <a:prstGeom prst="rect">
            <a:avLst/>
          </a:prstGeom>
          <a:noFill/>
          <a:ln>
            <a:noFill/>
          </a:ln>
        </p:spPr>
      </p:pic>
      <p:sp>
        <p:nvSpPr>
          <p:cNvPr id="74" name="Shape 74"/>
          <p:cNvSpPr txBox="1"/>
          <p:nvPr/>
        </p:nvSpPr>
        <p:spPr>
          <a:xfrm>
            <a:off x="359550" y="1256075"/>
            <a:ext cx="4584300" cy="31959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2400">
                <a:solidFill>
                  <a:srgbClr val="CFE2F3"/>
                </a:solidFill>
                <a:latin typeface="Average"/>
                <a:ea typeface="Average"/>
                <a:cs typeface="Average"/>
                <a:sym typeface="Average"/>
              </a:rPr>
              <a:t>Students found the driving question at the end of the scavenger hunt. </a:t>
            </a:r>
            <a:endParaRPr sz="2400">
              <a:solidFill>
                <a:srgbClr val="CFE2F3"/>
              </a:solidFill>
              <a:latin typeface="Average"/>
              <a:ea typeface="Average"/>
              <a:cs typeface="Average"/>
              <a:sym typeface="Average"/>
            </a:endParaRPr>
          </a:p>
          <a:p>
            <a:pPr marL="0" lvl="0" indent="0">
              <a:spcBef>
                <a:spcPts val="0"/>
              </a:spcBef>
              <a:spcAft>
                <a:spcPts val="0"/>
              </a:spcAft>
              <a:buNone/>
            </a:pPr>
            <a:endParaRPr sz="2400">
              <a:solidFill>
                <a:srgbClr val="CFE2F3"/>
              </a:solidFill>
              <a:latin typeface="Average"/>
              <a:ea typeface="Average"/>
              <a:cs typeface="Average"/>
              <a:sym typeface="Average"/>
            </a:endParaRPr>
          </a:p>
          <a:p>
            <a:pPr marL="0" lvl="0" indent="0">
              <a:spcBef>
                <a:spcPts val="0"/>
              </a:spcBef>
              <a:spcAft>
                <a:spcPts val="0"/>
              </a:spcAft>
              <a:buNone/>
            </a:pPr>
            <a:r>
              <a:rPr lang="en" sz="2400">
                <a:solidFill>
                  <a:srgbClr val="CFE2F3"/>
                </a:solidFill>
                <a:latin typeface="Average"/>
                <a:ea typeface="Average"/>
                <a:cs typeface="Average"/>
                <a:sym typeface="Average"/>
              </a:rPr>
              <a:t>How can you, as a city planner and cartographer, plan and design a map to navigate a fictional city?</a:t>
            </a:r>
            <a:endParaRPr sz="2400">
              <a:solidFill>
                <a:srgbClr val="CFE2F3"/>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Need to Know Board</a:t>
            </a:r>
            <a:endParaRPr/>
          </a:p>
        </p:txBody>
      </p:sp>
      <p:sp>
        <p:nvSpPr>
          <p:cNvPr id="80" name="Shape 80"/>
          <p:cNvSpPr txBox="1">
            <a:spLocks noGrp="1"/>
          </p:cNvSpPr>
          <p:nvPr>
            <p:ph type="body" idx="1"/>
          </p:nvPr>
        </p:nvSpPr>
        <p:spPr>
          <a:xfrm>
            <a:off x="311700" y="120242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FE2F3"/>
                </a:solidFill>
              </a:rPr>
              <a:t>Students brainstormed questions they would need to find the answers to in order to complete their project successfully. This list remained on display throughout the project to keep them on track.</a:t>
            </a:r>
            <a:endParaRPr sz="2400">
              <a:solidFill>
                <a:srgbClr val="CFE2F3"/>
              </a:solidFill>
            </a:endParaRPr>
          </a:p>
        </p:txBody>
      </p:sp>
      <p:pic>
        <p:nvPicPr>
          <p:cNvPr id="81" name="Shape 81"/>
          <p:cNvPicPr preferRelativeResize="0"/>
          <p:nvPr/>
        </p:nvPicPr>
        <p:blipFill>
          <a:blip r:embed="rId3">
            <a:alphaModFix/>
          </a:blip>
          <a:stretch>
            <a:fillRect/>
          </a:stretch>
        </p:blipFill>
        <p:spPr>
          <a:xfrm>
            <a:off x="5342875" y="730675"/>
            <a:ext cx="2865731"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Learning from a Professional </a:t>
            </a:r>
            <a:endParaRPr/>
          </a:p>
        </p:txBody>
      </p:sp>
      <p:sp>
        <p:nvSpPr>
          <p:cNvPr id="87" name="Shape 87"/>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FE2F3"/>
                </a:solidFill>
              </a:rPr>
              <a:t>Third graders met Kris Krider, a city planner from Arlington County. He taught them about different kinds of maps and the process city planners use when planning a city. </a:t>
            </a:r>
            <a:endParaRPr sz="2400">
              <a:solidFill>
                <a:srgbClr val="CFE2F3"/>
              </a:solidFill>
            </a:endParaRPr>
          </a:p>
        </p:txBody>
      </p:sp>
      <p:pic>
        <p:nvPicPr>
          <p:cNvPr id="88" name="Shape 88"/>
          <p:cNvPicPr preferRelativeResize="0"/>
          <p:nvPr/>
        </p:nvPicPr>
        <p:blipFill>
          <a:blip r:embed="rId3">
            <a:alphaModFix/>
          </a:blip>
          <a:stretch>
            <a:fillRect/>
          </a:stretch>
        </p:blipFill>
        <p:spPr>
          <a:xfrm>
            <a:off x="4644100" y="1082550"/>
            <a:ext cx="4093145" cy="306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Student to City Planner Inquiry</a:t>
            </a:r>
            <a:endParaRPr/>
          </a:p>
        </p:txBody>
      </p:sp>
      <p:sp>
        <p:nvSpPr>
          <p:cNvPr id="94" name="Shape 94"/>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9DAF8"/>
                </a:solidFill>
              </a:rPr>
              <a:t>Third graders turned into city planners as they analyzed maps using Nearpod to discover land features on 5 different continents. </a:t>
            </a:r>
            <a:endParaRPr sz="2400">
              <a:solidFill>
                <a:srgbClr val="C9DAF8"/>
              </a:solidFill>
            </a:endParaRPr>
          </a:p>
        </p:txBody>
      </p:sp>
      <p:pic>
        <p:nvPicPr>
          <p:cNvPr id="95" name="Shape 95"/>
          <p:cNvPicPr preferRelativeResize="0"/>
          <p:nvPr/>
        </p:nvPicPr>
        <p:blipFill>
          <a:blip r:embed="rId3">
            <a:alphaModFix/>
          </a:blip>
          <a:stretch>
            <a:fillRect/>
          </a:stretch>
        </p:blipFill>
        <p:spPr>
          <a:xfrm>
            <a:off x="5143150" y="661263"/>
            <a:ext cx="2865730" cy="382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Planning Maps Like a City Planner  </a:t>
            </a:r>
            <a:endParaRPr/>
          </a:p>
        </p:txBody>
      </p:sp>
      <p:sp>
        <p:nvSpPr>
          <p:cNvPr id="101" name="Shape 101"/>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FE2F3"/>
                </a:solidFill>
              </a:rPr>
              <a:t>Students then brainstormed which fictional city they would design a map for. They worked like city planners, starting with the natural features and then adding in buildings and roads. </a:t>
            </a:r>
            <a:endParaRPr sz="2400">
              <a:solidFill>
                <a:srgbClr val="CFE2F3"/>
              </a:solidFill>
            </a:endParaRPr>
          </a:p>
        </p:txBody>
      </p:sp>
      <p:pic>
        <p:nvPicPr>
          <p:cNvPr id="102" name="Shape 102"/>
          <p:cNvPicPr preferRelativeResize="0"/>
          <p:nvPr/>
        </p:nvPicPr>
        <p:blipFill>
          <a:blip r:embed="rId3">
            <a:alphaModFix/>
          </a:blip>
          <a:stretch>
            <a:fillRect/>
          </a:stretch>
        </p:blipFill>
        <p:spPr>
          <a:xfrm>
            <a:off x="5432775" y="880475"/>
            <a:ext cx="2865731"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Turning Plans into Maps </a:t>
            </a:r>
            <a:endParaRPr/>
          </a:p>
        </p:txBody>
      </p:sp>
      <p:sp>
        <p:nvSpPr>
          <p:cNvPr id="108" name="Shape 108"/>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FE2F3"/>
                </a:solidFill>
              </a:rPr>
              <a:t>Then, the third graders used their plans to neatly and thoroughly transfer their symbols, title and sketches to their final copies.  They also added some 3D pieces to make their maps POP!</a:t>
            </a:r>
            <a:endParaRPr sz="2400">
              <a:solidFill>
                <a:srgbClr val="CFE2F3"/>
              </a:solidFill>
            </a:endParaRPr>
          </a:p>
        </p:txBody>
      </p:sp>
      <p:pic>
        <p:nvPicPr>
          <p:cNvPr id="109" name="Shape 109"/>
          <p:cNvPicPr preferRelativeResize="0"/>
          <p:nvPr/>
        </p:nvPicPr>
        <p:blipFill>
          <a:blip r:embed="rId3">
            <a:alphaModFix/>
          </a:blip>
          <a:stretch>
            <a:fillRect/>
          </a:stretch>
        </p:blipFill>
        <p:spPr>
          <a:xfrm>
            <a:off x="5125450" y="291225"/>
            <a:ext cx="3253953" cy="43386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Time to Share! </a:t>
            </a:r>
            <a:endParaRPr/>
          </a:p>
        </p:txBody>
      </p:sp>
      <p:sp>
        <p:nvSpPr>
          <p:cNvPr id="115" name="Shape 115"/>
          <p:cNvSpPr txBox="1">
            <a:spLocks noGrp="1"/>
          </p:cNvSpPr>
          <p:nvPr>
            <p:ph type="body" idx="1"/>
          </p:nvPr>
        </p:nvSpPr>
        <p:spPr>
          <a:xfrm>
            <a:off x="311700" y="1216125"/>
            <a:ext cx="3999900" cy="3352500"/>
          </a:xfrm>
          <a:prstGeom prst="rect">
            <a:avLst/>
          </a:prstGeom>
        </p:spPr>
        <p:txBody>
          <a:bodyPr wrap="square" lIns="91425" tIns="91425" rIns="91425" bIns="91425" anchor="t" anchorCtr="0">
            <a:noAutofit/>
          </a:bodyPr>
          <a:lstStyle/>
          <a:p>
            <a:pPr marL="0" lvl="0" indent="0">
              <a:spcBef>
                <a:spcPts val="0"/>
              </a:spcBef>
              <a:spcAft>
                <a:spcPts val="0"/>
              </a:spcAft>
              <a:buNone/>
            </a:pPr>
            <a:endParaRPr sz="2400">
              <a:solidFill>
                <a:srgbClr val="CFE2F3"/>
              </a:solidFill>
            </a:endParaRPr>
          </a:p>
          <a:p>
            <a:pPr marL="0" lvl="0" indent="0">
              <a:spcBef>
                <a:spcPts val="1600"/>
              </a:spcBef>
              <a:spcAft>
                <a:spcPts val="0"/>
              </a:spcAft>
              <a:buNone/>
            </a:pPr>
            <a:r>
              <a:rPr lang="en" sz="2400">
                <a:solidFill>
                  <a:srgbClr val="CFE2F3"/>
                </a:solidFill>
              </a:rPr>
              <a:t>3rd graders shared their maps with fellow 1st grade cartographers and Drew teachers. They received feedback for their work. </a:t>
            </a:r>
            <a:endParaRPr sz="2400">
              <a:solidFill>
                <a:srgbClr val="CFE2F3"/>
              </a:solidFill>
            </a:endParaRPr>
          </a:p>
          <a:p>
            <a:pPr marL="0" lvl="0" indent="0">
              <a:spcBef>
                <a:spcPts val="1600"/>
              </a:spcBef>
              <a:spcAft>
                <a:spcPts val="1600"/>
              </a:spcAft>
              <a:buNone/>
            </a:pPr>
            <a:endParaRPr/>
          </a:p>
        </p:txBody>
      </p:sp>
      <p:pic>
        <p:nvPicPr>
          <p:cNvPr id="116" name="Shape 116"/>
          <p:cNvPicPr preferRelativeResize="0"/>
          <p:nvPr/>
        </p:nvPicPr>
        <p:blipFill>
          <a:blip r:embed="rId3">
            <a:alphaModFix/>
          </a:blip>
          <a:stretch>
            <a:fillRect/>
          </a:stretch>
        </p:blipFill>
        <p:spPr>
          <a:xfrm>
            <a:off x="4781251" y="163924"/>
            <a:ext cx="3528252" cy="470432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Macintosh PowerPoint</Application>
  <PresentationFormat>On-screen Show (16:9)</PresentationFormat>
  <Paragraphs>23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Oswald</vt:lpstr>
      <vt:lpstr>Arial</vt:lpstr>
      <vt:lpstr>Average</vt:lpstr>
      <vt:lpstr>Slate</vt:lpstr>
      <vt:lpstr>Third Grade Fictional Maps </vt:lpstr>
      <vt:lpstr>Our Entry Event </vt:lpstr>
      <vt:lpstr>Driving Question</vt:lpstr>
      <vt:lpstr>Need to Know Board</vt:lpstr>
      <vt:lpstr>Learning from a Professional </vt:lpstr>
      <vt:lpstr>Student to City Planner Inquiry</vt:lpstr>
      <vt:lpstr>Planning Maps Like a City Planner  </vt:lpstr>
      <vt:lpstr>Turning Plans into Maps </vt:lpstr>
      <vt:lpstr>Time to Share! </vt:lpstr>
      <vt:lpstr>Finished Map Examples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Grade Fictional Maps </dc:title>
  <cp:lastModifiedBy>Denbo, Rachel</cp:lastModifiedBy>
  <cp:revision>1</cp:revision>
  <dcterms:modified xsi:type="dcterms:W3CDTF">2018-01-09T19:23:03Z</dcterms:modified>
</cp:coreProperties>
</file>