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300"/>
  </p:normalViewPr>
  <p:slideViewPr>
    <p:cSldViewPr snapToGrid="0" snapToObjects="1">
      <p:cViewPr varScale="1">
        <p:scale>
          <a:sx n="82" d="100"/>
          <a:sy n="82" d="100"/>
        </p:scale>
        <p:origin x="3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340226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9741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232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7748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4371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37742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2452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0101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4693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3866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wrap="square" lIns="91425" tIns="91425" rIns="91425" bIns="91425" anchor="ctr" anchorCtr="0">
            <a:noAutofit/>
          </a:bodyPr>
          <a:lstStyle/>
          <a:p>
            <a:pPr marL="0" lvl="0" indent="0" algn="r">
              <a:spcBef>
                <a:spcPts val="0"/>
              </a:spcBef>
              <a:spcAft>
                <a:spcPts val="0"/>
              </a:spcAft>
              <a:buNone/>
            </a:pPr>
            <a:fld id="{00000000-1234-1234-1234-123412341234}" type="slidenum">
              <a:rPr lang="en" sz="1000">
                <a:solidFill>
                  <a:schemeClr val="accent3"/>
                </a:solidFill>
                <a:latin typeface="Average"/>
                <a:ea typeface="Average"/>
                <a:cs typeface="Average"/>
                <a:sym typeface="Average"/>
              </a:rPr>
              <a:t>‹#›</a:t>
            </a:fld>
            <a:endParaRPr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8" y="990800"/>
            <a:ext cx="7801500" cy="1730100"/>
          </a:xfrm>
          <a:prstGeom prst="rect">
            <a:avLst/>
          </a:prstGeom>
        </p:spPr>
        <p:txBody>
          <a:bodyPr wrap="square" lIns="91425" tIns="91425" rIns="91425" bIns="91425" anchor="b" anchorCtr="0">
            <a:noAutofit/>
          </a:bodyPr>
          <a:lstStyle/>
          <a:p>
            <a:pPr marL="0" lvl="0" indent="0">
              <a:spcBef>
                <a:spcPts val="0"/>
              </a:spcBef>
              <a:spcAft>
                <a:spcPts val="0"/>
              </a:spcAft>
              <a:buNone/>
            </a:pPr>
            <a:r>
              <a:rPr lang="en"/>
              <a:t>Fourth Grade Research Labs</a:t>
            </a:r>
            <a:endParaRPr/>
          </a:p>
        </p:txBody>
      </p:sp>
      <p:sp>
        <p:nvSpPr>
          <p:cNvPr id="60" name="Shape 60"/>
          <p:cNvSpPr txBox="1">
            <a:spLocks noGrp="1"/>
          </p:cNvSpPr>
          <p:nvPr>
            <p:ph type="subTitle" idx="1"/>
          </p:nvPr>
        </p:nvSpPr>
        <p:spPr>
          <a:xfrm>
            <a:off x="671250" y="3174876"/>
            <a:ext cx="7801500" cy="7926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A STEAM PBL Experience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Our Entry Event </a:t>
            </a:r>
            <a:endParaRPr/>
          </a:p>
        </p:txBody>
      </p:sp>
      <p:sp>
        <p:nvSpPr>
          <p:cNvPr id="66" name="Shape 66"/>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marL="0" lvl="0" indent="0">
              <a:spcBef>
                <a:spcPts val="0"/>
              </a:spcBef>
              <a:spcAft>
                <a:spcPts val="0"/>
              </a:spcAft>
              <a:buNone/>
            </a:pPr>
            <a:endParaRPr sz="2400"/>
          </a:p>
          <a:p>
            <a:pPr marL="0" lvl="0" indent="0">
              <a:spcBef>
                <a:spcPts val="1600"/>
              </a:spcBef>
              <a:spcAft>
                <a:spcPts val="1600"/>
              </a:spcAft>
              <a:buNone/>
            </a:pPr>
            <a:r>
              <a:rPr lang="en" sz="2400">
                <a:solidFill>
                  <a:srgbClr val="C9DAF8"/>
                </a:solidFill>
              </a:rPr>
              <a:t>Fourth graders took a virtual 360 tour of the International Space Station. Students made observations and had their interested peaked.</a:t>
            </a:r>
            <a:endParaRPr sz="2400">
              <a:solidFill>
                <a:srgbClr val="C9DAF8"/>
              </a:solidFill>
            </a:endParaRPr>
          </a:p>
        </p:txBody>
      </p:sp>
      <p:pic>
        <p:nvPicPr>
          <p:cNvPr id="67" name="Shape 67"/>
          <p:cNvPicPr preferRelativeResize="0"/>
          <p:nvPr/>
        </p:nvPicPr>
        <p:blipFill>
          <a:blip r:embed="rId3">
            <a:alphaModFix/>
          </a:blip>
          <a:stretch>
            <a:fillRect/>
          </a:stretch>
        </p:blipFill>
        <p:spPr>
          <a:xfrm>
            <a:off x="4364125" y="1519675"/>
            <a:ext cx="4527600" cy="23247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Driving Question</a:t>
            </a:r>
            <a:endParaRPr/>
          </a:p>
        </p:txBody>
      </p:sp>
      <p:pic>
        <p:nvPicPr>
          <p:cNvPr id="73" name="Shape 73"/>
          <p:cNvPicPr preferRelativeResize="0"/>
          <p:nvPr/>
        </p:nvPicPr>
        <p:blipFill>
          <a:blip r:embed="rId3">
            <a:alphaModFix/>
          </a:blip>
          <a:stretch>
            <a:fillRect/>
          </a:stretch>
        </p:blipFill>
        <p:spPr>
          <a:xfrm>
            <a:off x="5295900" y="593425"/>
            <a:ext cx="3253302" cy="4337726"/>
          </a:xfrm>
          <a:prstGeom prst="rect">
            <a:avLst/>
          </a:prstGeom>
          <a:noFill/>
          <a:ln>
            <a:noFill/>
          </a:ln>
        </p:spPr>
      </p:pic>
      <p:sp>
        <p:nvSpPr>
          <p:cNvPr id="74" name="Shape 74"/>
          <p:cNvSpPr txBox="1"/>
          <p:nvPr/>
        </p:nvSpPr>
        <p:spPr>
          <a:xfrm>
            <a:off x="359550" y="1256075"/>
            <a:ext cx="4584300" cy="3465600"/>
          </a:xfrm>
          <a:prstGeom prst="rect">
            <a:avLst/>
          </a:prstGeom>
          <a:noFill/>
          <a:ln>
            <a:noFill/>
          </a:ln>
        </p:spPr>
        <p:txBody>
          <a:bodyPr wrap="square" lIns="91425" tIns="91425" rIns="91425" bIns="91425" anchor="t" anchorCtr="0">
            <a:noAutofit/>
          </a:bodyPr>
          <a:lstStyle/>
          <a:p>
            <a:pPr marL="0" lvl="0" indent="0">
              <a:spcBef>
                <a:spcPts val="0"/>
              </a:spcBef>
              <a:spcAft>
                <a:spcPts val="0"/>
              </a:spcAft>
              <a:buNone/>
            </a:pPr>
            <a:r>
              <a:rPr lang="en" sz="2400">
                <a:solidFill>
                  <a:srgbClr val="CFE2F3"/>
                </a:solidFill>
                <a:latin typeface="Average"/>
                <a:ea typeface="Average"/>
                <a:cs typeface="Average"/>
                <a:sym typeface="Average"/>
              </a:rPr>
              <a:t>The students were then introduced to their driving question:</a:t>
            </a:r>
            <a:endParaRPr sz="2400">
              <a:solidFill>
                <a:srgbClr val="CFE2F3"/>
              </a:solidFill>
              <a:latin typeface="Average"/>
              <a:ea typeface="Average"/>
              <a:cs typeface="Average"/>
              <a:sym typeface="Average"/>
            </a:endParaRPr>
          </a:p>
          <a:p>
            <a:pPr marL="0" lvl="0" indent="0">
              <a:spcBef>
                <a:spcPts val="0"/>
              </a:spcBef>
              <a:spcAft>
                <a:spcPts val="0"/>
              </a:spcAft>
              <a:buNone/>
            </a:pPr>
            <a:endParaRPr sz="2400">
              <a:solidFill>
                <a:srgbClr val="CFE2F3"/>
              </a:solidFill>
              <a:latin typeface="Average"/>
              <a:ea typeface="Average"/>
              <a:cs typeface="Average"/>
              <a:sym typeface="Average"/>
            </a:endParaRPr>
          </a:p>
          <a:p>
            <a:pPr marL="0" lvl="0" indent="0">
              <a:spcBef>
                <a:spcPts val="0"/>
              </a:spcBef>
              <a:spcAft>
                <a:spcPts val="0"/>
              </a:spcAft>
              <a:buNone/>
            </a:pPr>
            <a:r>
              <a:rPr lang="en" sz="2400">
                <a:solidFill>
                  <a:srgbClr val="CFE2F3"/>
                </a:solidFill>
                <a:latin typeface="Average"/>
                <a:ea typeface="Average"/>
                <a:cs typeface="Average"/>
                <a:sym typeface="Average"/>
              </a:rPr>
              <a:t>How can you as a NASA engineer design and create a representation of a research lab for 5 scientists to study the sun, moon or Earth?</a:t>
            </a:r>
            <a:endParaRPr sz="2400">
              <a:solidFill>
                <a:srgbClr val="CFE2F3"/>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Need to Know Board</a:t>
            </a:r>
            <a:endParaRPr/>
          </a:p>
        </p:txBody>
      </p:sp>
      <p:sp>
        <p:nvSpPr>
          <p:cNvPr id="80" name="Shape 80"/>
          <p:cNvSpPr txBox="1">
            <a:spLocks noGrp="1"/>
          </p:cNvSpPr>
          <p:nvPr>
            <p:ph type="body" idx="1"/>
          </p:nvPr>
        </p:nvSpPr>
        <p:spPr>
          <a:xfrm>
            <a:off x="311700" y="1202425"/>
            <a:ext cx="3999900" cy="3675000"/>
          </a:xfrm>
          <a:prstGeom prst="rect">
            <a:avLst/>
          </a:prstGeom>
        </p:spPr>
        <p:txBody>
          <a:bodyPr wrap="square" lIns="91425" tIns="91425" rIns="91425" bIns="91425" anchor="t" anchorCtr="0">
            <a:noAutofit/>
          </a:bodyPr>
          <a:lstStyle/>
          <a:p>
            <a:pPr marL="0" lvl="0" indent="0">
              <a:spcBef>
                <a:spcPts val="0"/>
              </a:spcBef>
              <a:spcAft>
                <a:spcPts val="1600"/>
              </a:spcAft>
              <a:buNone/>
            </a:pPr>
            <a:r>
              <a:rPr lang="en" sz="2200">
                <a:solidFill>
                  <a:srgbClr val="CFE2F3"/>
                </a:solidFill>
              </a:rPr>
              <a:t>Students brainstormed questions they would need to find the answers to in order to complete their project successfully. This list was referred to throughout the unit to make sure they learned all they needed to know to complete their project.</a:t>
            </a:r>
            <a:endParaRPr sz="2200">
              <a:solidFill>
                <a:srgbClr val="CFE2F3"/>
              </a:solidFill>
            </a:endParaRPr>
          </a:p>
        </p:txBody>
      </p:sp>
      <p:pic>
        <p:nvPicPr>
          <p:cNvPr id="81" name="Shape 81"/>
          <p:cNvPicPr preferRelativeResize="0"/>
          <p:nvPr/>
        </p:nvPicPr>
        <p:blipFill>
          <a:blip r:embed="rId3">
            <a:alphaModFix/>
          </a:blip>
          <a:stretch>
            <a:fillRect/>
          </a:stretch>
        </p:blipFill>
        <p:spPr>
          <a:xfrm>
            <a:off x="5113175" y="153750"/>
            <a:ext cx="3346125" cy="4836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Student and Teacher Directed Inquiry </a:t>
            </a:r>
            <a:endParaRPr/>
          </a:p>
        </p:txBody>
      </p:sp>
      <p:sp>
        <p:nvSpPr>
          <p:cNvPr id="87" name="Shape 87"/>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marL="0" lvl="0" indent="0">
              <a:spcBef>
                <a:spcPts val="0"/>
              </a:spcBef>
              <a:spcAft>
                <a:spcPts val="0"/>
              </a:spcAft>
              <a:buNone/>
            </a:pPr>
            <a:endParaRPr sz="2400">
              <a:solidFill>
                <a:srgbClr val="CFE2F3"/>
              </a:solidFill>
            </a:endParaRPr>
          </a:p>
          <a:p>
            <a:pPr marL="0" lvl="0" indent="0">
              <a:spcBef>
                <a:spcPts val="1600"/>
              </a:spcBef>
              <a:spcAft>
                <a:spcPts val="1600"/>
              </a:spcAft>
              <a:buNone/>
            </a:pPr>
            <a:r>
              <a:rPr lang="en" sz="2400">
                <a:solidFill>
                  <a:srgbClr val="CFE2F3"/>
                </a:solidFill>
              </a:rPr>
              <a:t>Students spent the next few weeks learning about the questions from their Need to Know Board. </a:t>
            </a:r>
            <a:endParaRPr sz="2400">
              <a:solidFill>
                <a:srgbClr val="CFE2F3"/>
              </a:solidFill>
            </a:endParaRPr>
          </a:p>
        </p:txBody>
      </p:sp>
      <p:pic>
        <p:nvPicPr>
          <p:cNvPr id="88" name="Shape 88"/>
          <p:cNvPicPr preferRelativeResize="0"/>
          <p:nvPr/>
        </p:nvPicPr>
        <p:blipFill>
          <a:blip r:embed="rId3">
            <a:alphaModFix/>
          </a:blip>
          <a:stretch>
            <a:fillRect/>
          </a:stretch>
        </p:blipFill>
        <p:spPr>
          <a:xfrm>
            <a:off x="5802300" y="860525"/>
            <a:ext cx="2865732" cy="38209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Student to Engineer </a:t>
            </a:r>
            <a:endParaRPr/>
          </a:p>
        </p:txBody>
      </p:sp>
      <p:sp>
        <p:nvSpPr>
          <p:cNvPr id="94" name="Shape 94"/>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marL="0" lvl="0" indent="0">
              <a:spcBef>
                <a:spcPts val="0"/>
              </a:spcBef>
              <a:spcAft>
                <a:spcPts val="1600"/>
              </a:spcAft>
              <a:buNone/>
            </a:pPr>
            <a:r>
              <a:rPr lang="en" sz="2400">
                <a:solidFill>
                  <a:srgbClr val="C9DAF8"/>
                </a:solidFill>
              </a:rPr>
              <a:t>Students then transformed into NASA engineers. They selected whether their lab would study the Earth, moon or sun. Engineers first created a plan and made sure to include everything listed on the checklist. </a:t>
            </a:r>
            <a:endParaRPr sz="2400">
              <a:solidFill>
                <a:srgbClr val="C9DAF8"/>
              </a:solidFill>
            </a:endParaRPr>
          </a:p>
        </p:txBody>
      </p:sp>
      <p:pic>
        <p:nvPicPr>
          <p:cNvPr id="95" name="Shape 95"/>
          <p:cNvPicPr preferRelativeResize="0"/>
          <p:nvPr/>
        </p:nvPicPr>
        <p:blipFill>
          <a:blip r:embed="rId3">
            <a:alphaModFix/>
          </a:blip>
          <a:stretch>
            <a:fillRect/>
          </a:stretch>
        </p:blipFill>
        <p:spPr>
          <a:xfrm>
            <a:off x="5372850" y="600850"/>
            <a:ext cx="2865731"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Turning Plans into Models or Drawings </a:t>
            </a:r>
            <a:endParaRPr/>
          </a:p>
        </p:txBody>
      </p:sp>
      <p:sp>
        <p:nvSpPr>
          <p:cNvPr id="101" name="Shape 101"/>
          <p:cNvSpPr txBox="1">
            <a:spLocks noGrp="1"/>
          </p:cNvSpPr>
          <p:nvPr>
            <p:ph type="body" idx="1"/>
          </p:nvPr>
        </p:nvSpPr>
        <p:spPr>
          <a:xfrm>
            <a:off x="311700" y="1152475"/>
            <a:ext cx="3999900" cy="3416400"/>
          </a:xfrm>
          <a:prstGeom prst="rect">
            <a:avLst/>
          </a:prstGeom>
        </p:spPr>
        <p:txBody>
          <a:bodyPr wrap="square" lIns="91425" tIns="91425" rIns="91425" bIns="91425" anchor="t" anchorCtr="0">
            <a:noAutofit/>
          </a:bodyPr>
          <a:lstStyle/>
          <a:p>
            <a:pPr marL="0" lvl="0" indent="0">
              <a:spcBef>
                <a:spcPts val="0"/>
              </a:spcBef>
              <a:spcAft>
                <a:spcPts val="1600"/>
              </a:spcAft>
              <a:buNone/>
            </a:pPr>
            <a:r>
              <a:rPr lang="en" sz="2400">
                <a:solidFill>
                  <a:srgbClr val="CFE2F3"/>
                </a:solidFill>
              </a:rPr>
              <a:t>Once plans were approved, students either selected makerspace materials to build a model or turned their plans into neat, detailed drawings. </a:t>
            </a:r>
            <a:endParaRPr sz="2400">
              <a:solidFill>
                <a:srgbClr val="CFE2F3"/>
              </a:solidFill>
            </a:endParaRPr>
          </a:p>
        </p:txBody>
      </p:sp>
      <p:pic>
        <p:nvPicPr>
          <p:cNvPr id="102" name="Shape 102"/>
          <p:cNvPicPr preferRelativeResize="0"/>
          <p:nvPr/>
        </p:nvPicPr>
        <p:blipFill>
          <a:blip r:embed="rId3">
            <a:alphaModFix/>
          </a:blip>
          <a:stretch>
            <a:fillRect/>
          </a:stretch>
        </p:blipFill>
        <p:spPr>
          <a:xfrm>
            <a:off x="5700000" y="747900"/>
            <a:ext cx="2865731" cy="38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
              <a:t>Time to Present! </a:t>
            </a:r>
            <a:endParaRPr/>
          </a:p>
        </p:txBody>
      </p:sp>
      <p:sp>
        <p:nvSpPr>
          <p:cNvPr id="108" name="Shape 108"/>
          <p:cNvSpPr txBox="1">
            <a:spLocks noGrp="1"/>
          </p:cNvSpPr>
          <p:nvPr>
            <p:ph type="body" idx="1"/>
          </p:nvPr>
        </p:nvSpPr>
        <p:spPr>
          <a:xfrm>
            <a:off x="311700" y="1017725"/>
            <a:ext cx="3999900" cy="3878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sz="2400">
                <a:solidFill>
                  <a:srgbClr val="CFE2F3"/>
                </a:solidFill>
              </a:rPr>
              <a:t>4th grade engineers shared their models, drawings and nonfiction writing pieces with Drew teachers and their parents. Parents were welcomed to the classroom before the innovation hour for pancakes and other goodies.</a:t>
            </a:r>
            <a:endParaRPr sz="2400">
              <a:solidFill>
                <a:srgbClr val="CFE2F3"/>
              </a:solidFill>
            </a:endParaRPr>
          </a:p>
          <a:p>
            <a:pPr marL="0" lvl="0" indent="0">
              <a:spcBef>
                <a:spcPts val="1600"/>
              </a:spcBef>
              <a:spcAft>
                <a:spcPts val="1600"/>
              </a:spcAft>
              <a:buNone/>
            </a:pPr>
            <a:endParaRPr/>
          </a:p>
        </p:txBody>
      </p:sp>
      <p:pic>
        <p:nvPicPr>
          <p:cNvPr id="109" name="Shape 109"/>
          <p:cNvPicPr preferRelativeResize="0"/>
          <p:nvPr/>
        </p:nvPicPr>
        <p:blipFill>
          <a:blip r:embed="rId3">
            <a:alphaModFix/>
          </a:blip>
          <a:stretch>
            <a:fillRect/>
          </a:stretch>
        </p:blipFill>
        <p:spPr>
          <a:xfrm>
            <a:off x="5453100" y="1"/>
            <a:ext cx="3648350" cy="2730525"/>
          </a:xfrm>
          <a:prstGeom prst="rect">
            <a:avLst/>
          </a:prstGeom>
          <a:noFill/>
          <a:ln>
            <a:noFill/>
          </a:ln>
        </p:spPr>
      </p:pic>
      <p:pic>
        <p:nvPicPr>
          <p:cNvPr id="110" name="Shape 110"/>
          <p:cNvPicPr preferRelativeResize="0"/>
          <p:nvPr/>
        </p:nvPicPr>
        <p:blipFill>
          <a:blip r:embed="rId4">
            <a:alphaModFix/>
          </a:blip>
          <a:stretch>
            <a:fillRect/>
          </a:stretch>
        </p:blipFill>
        <p:spPr>
          <a:xfrm rot="-873483">
            <a:off x="4705639" y="2052375"/>
            <a:ext cx="2203269" cy="29377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marL="0" lvl="0" indent="0">
              <a:spcBef>
                <a:spcPts val="0"/>
              </a:spcBef>
              <a:spcAft>
                <a:spcPts val="0"/>
              </a:spcAft>
              <a:buNone/>
            </a:pPr>
            <a:r>
              <a:rPr lang="en"/>
              <a:t>Finished Research Labs Examples </a:t>
            </a:r>
            <a:endParaRPr/>
          </a:p>
        </p:txBody>
      </p:sp>
      <p:pic>
        <p:nvPicPr>
          <p:cNvPr id="116" name="Shape 116"/>
          <p:cNvPicPr preferRelativeResize="0"/>
          <p:nvPr/>
        </p:nvPicPr>
        <p:blipFill>
          <a:blip r:embed="rId3">
            <a:alphaModFix/>
          </a:blip>
          <a:stretch>
            <a:fillRect/>
          </a:stretch>
        </p:blipFill>
        <p:spPr>
          <a:xfrm>
            <a:off x="3170538" y="1170113"/>
            <a:ext cx="2865731" cy="3820975"/>
          </a:xfrm>
          <a:prstGeom prst="rect">
            <a:avLst/>
          </a:prstGeom>
          <a:noFill/>
          <a:ln>
            <a:noFill/>
          </a:ln>
        </p:spPr>
      </p:pic>
      <p:pic>
        <p:nvPicPr>
          <p:cNvPr id="117" name="Shape 117"/>
          <p:cNvPicPr preferRelativeResize="0"/>
          <p:nvPr/>
        </p:nvPicPr>
        <p:blipFill>
          <a:blip r:embed="rId4">
            <a:alphaModFix/>
          </a:blip>
          <a:stretch>
            <a:fillRect/>
          </a:stretch>
        </p:blipFill>
        <p:spPr>
          <a:xfrm>
            <a:off x="3170531" y="1170125"/>
            <a:ext cx="2865731" cy="3820975"/>
          </a:xfrm>
          <a:prstGeom prst="rect">
            <a:avLst/>
          </a:prstGeom>
          <a:noFill/>
          <a:ln>
            <a:noFill/>
          </a:ln>
        </p:spPr>
      </p:pic>
      <p:pic>
        <p:nvPicPr>
          <p:cNvPr id="118" name="Shape 118"/>
          <p:cNvPicPr preferRelativeResize="0"/>
          <p:nvPr/>
        </p:nvPicPr>
        <p:blipFill>
          <a:blip r:embed="rId5">
            <a:alphaModFix/>
          </a:blip>
          <a:stretch>
            <a:fillRect/>
          </a:stretch>
        </p:blipFill>
        <p:spPr>
          <a:xfrm>
            <a:off x="6168050" y="1128266"/>
            <a:ext cx="2865724" cy="3820985"/>
          </a:xfrm>
          <a:prstGeom prst="rect">
            <a:avLst/>
          </a:prstGeom>
          <a:noFill/>
          <a:ln>
            <a:noFill/>
          </a:ln>
        </p:spPr>
      </p:pic>
      <p:pic>
        <p:nvPicPr>
          <p:cNvPr id="119" name="Shape 119"/>
          <p:cNvPicPr preferRelativeResize="0"/>
          <p:nvPr/>
        </p:nvPicPr>
        <p:blipFill>
          <a:blip r:embed="rId6">
            <a:alphaModFix/>
          </a:blip>
          <a:stretch>
            <a:fillRect/>
          </a:stretch>
        </p:blipFill>
        <p:spPr>
          <a:xfrm>
            <a:off x="173050" y="1170139"/>
            <a:ext cx="2865724" cy="3820945"/>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Words>
  <Application>Microsoft Macintosh PowerPoint</Application>
  <PresentationFormat>On-screen Show (16:9)</PresentationFormat>
  <Paragraphs>21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Oswald</vt:lpstr>
      <vt:lpstr>Arial</vt:lpstr>
      <vt:lpstr>Average</vt:lpstr>
      <vt:lpstr>Slate</vt:lpstr>
      <vt:lpstr>Fourth Grade Research Labs</vt:lpstr>
      <vt:lpstr>Our Entry Event </vt:lpstr>
      <vt:lpstr>Driving Question</vt:lpstr>
      <vt:lpstr>Need to Know Board</vt:lpstr>
      <vt:lpstr>Student and Teacher Directed Inquiry </vt:lpstr>
      <vt:lpstr>Student to Engineer </vt:lpstr>
      <vt:lpstr>Turning Plans into Models or Drawings </vt:lpstr>
      <vt:lpstr>Time to Present! </vt:lpstr>
      <vt:lpstr>Finished Research Labs Examples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Grade Research Labs</dc:title>
  <cp:lastModifiedBy>Denbo, Rachel</cp:lastModifiedBy>
  <cp:revision>1</cp:revision>
  <dcterms:modified xsi:type="dcterms:W3CDTF">2018-01-09T19:18:21Z</dcterms:modified>
</cp:coreProperties>
</file>